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641" r:id="rId2"/>
    <p:sldId id="630" r:id="rId3"/>
    <p:sldId id="629" r:id="rId4"/>
    <p:sldId id="644" r:id="rId5"/>
    <p:sldId id="643" r:id="rId6"/>
    <p:sldId id="642" r:id="rId7"/>
    <p:sldId id="645" r:id="rId8"/>
    <p:sldId id="646" r:id="rId9"/>
    <p:sldId id="508" r:id="rId10"/>
    <p:sldId id="648" r:id="rId11"/>
    <p:sldId id="509" r:id="rId12"/>
    <p:sldId id="510" r:id="rId13"/>
    <p:sldId id="649" r:id="rId14"/>
    <p:sldId id="651" r:id="rId15"/>
    <p:sldId id="652" r:id="rId16"/>
    <p:sldId id="512" r:id="rId17"/>
    <p:sldId id="653" r:id="rId18"/>
    <p:sldId id="654" r:id="rId19"/>
    <p:sldId id="513" r:id="rId20"/>
    <p:sldId id="514" r:id="rId21"/>
    <p:sldId id="515" r:id="rId22"/>
    <p:sldId id="656" r:id="rId23"/>
    <p:sldId id="657" r:id="rId24"/>
    <p:sldId id="655" r:id="rId25"/>
    <p:sldId id="658" r:id="rId26"/>
    <p:sldId id="659" r:id="rId27"/>
    <p:sldId id="660" r:id="rId28"/>
    <p:sldId id="516" r:id="rId29"/>
    <p:sldId id="661" r:id="rId30"/>
    <p:sldId id="662" r:id="rId31"/>
    <p:sldId id="663" r:id="rId32"/>
    <p:sldId id="664" r:id="rId33"/>
    <p:sldId id="665" r:id="rId34"/>
    <p:sldId id="666" r:id="rId35"/>
    <p:sldId id="667" r:id="rId36"/>
    <p:sldId id="668" r:id="rId37"/>
    <p:sldId id="669" r:id="rId38"/>
    <p:sldId id="670" r:id="rId39"/>
    <p:sldId id="520" r:id="rId40"/>
    <p:sldId id="671" r:id="rId41"/>
    <p:sldId id="672" r:id="rId42"/>
    <p:sldId id="521" r:id="rId43"/>
    <p:sldId id="673" r:id="rId44"/>
    <p:sldId id="522" r:id="rId45"/>
    <p:sldId id="523" r:id="rId46"/>
    <p:sldId id="674" r:id="rId47"/>
    <p:sldId id="675" r:id="rId48"/>
    <p:sldId id="676" r:id="rId49"/>
    <p:sldId id="677" r:id="rId50"/>
    <p:sldId id="678" r:id="rId51"/>
    <p:sldId id="679" r:id="rId52"/>
    <p:sldId id="680" r:id="rId53"/>
    <p:sldId id="524" r:id="rId54"/>
    <p:sldId id="682" r:id="rId55"/>
    <p:sldId id="683" r:id="rId56"/>
    <p:sldId id="681" r:id="rId57"/>
    <p:sldId id="525" r:id="rId58"/>
    <p:sldId id="684" r:id="rId59"/>
    <p:sldId id="526" r:id="rId60"/>
    <p:sldId id="685" r:id="rId61"/>
    <p:sldId id="527" r:id="rId62"/>
    <p:sldId id="528" r:id="rId63"/>
    <p:sldId id="529" r:id="rId64"/>
    <p:sldId id="686" r:id="rId65"/>
    <p:sldId id="530" r:id="rId66"/>
    <p:sldId id="531" r:id="rId67"/>
    <p:sldId id="687" r:id="rId68"/>
    <p:sldId id="532" r:id="rId69"/>
    <p:sldId id="533" r:id="rId70"/>
    <p:sldId id="688" r:id="rId71"/>
    <p:sldId id="534" r:id="rId72"/>
    <p:sldId id="689" r:id="rId73"/>
    <p:sldId id="535"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916" autoAdjust="0"/>
    <p:restoredTop sz="94660"/>
  </p:normalViewPr>
  <p:slideViewPr>
    <p:cSldViewPr snapToGrid="0">
      <p:cViewPr varScale="1">
        <p:scale>
          <a:sx n="110" d="100"/>
          <a:sy n="110" d="100"/>
        </p:scale>
        <p:origin x="176" y="19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CCEAB0-FB14-5C4E-86EB-D7DCE2C0676B}" type="datetimeFigureOut">
              <a:rPr lang="en-US" smtClean="0"/>
              <a:t>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6D4BD1-1A2D-B641-9C12-173FF51B7550}" type="slidenum">
              <a:rPr lang="en-US" smtClean="0"/>
              <a:t>‹#›</a:t>
            </a:fld>
            <a:endParaRPr lang="en-US"/>
          </a:p>
        </p:txBody>
      </p:sp>
    </p:spTree>
    <p:extLst>
      <p:ext uri="{BB962C8B-B14F-4D97-AF65-F5344CB8AC3E}">
        <p14:creationId xmlns:p14="http://schemas.microsoft.com/office/powerpoint/2010/main" val="24960415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F4BB4BF-536C-CF4B-B37B-20CE09A2FB9E}" type="datetime1">
              <a:rPr lang="en-GB" smtClean="0"/>
              <a:t>05/02/2024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40C559-0D42-4D76-92B1-8C19F3BDA397}" type="slidenum">
              <a:rPr lang="en-US" smtClean="0"/>
              <a:t>‹#›</a:t>
            </a:fld>
            <a:endParaRPr lang="en-US"/>
          </a:p>
        </p:txBody>
      </p:sp>
    </p:spTree>
    <p:extLst>
      <p:ext uri="{BB962C8B-B14F-4D97-AF65-F5344CB8AC3E}">
        <p14:creationId xmlns:p14="http://schemas.microsoft.com/office/powerpoint/2010/main" val="346537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471241-126F-9C42-9154-C17FCD3D0D77}" type="datetime1">
              <a:rPr lang="en-GB" smtClean="0"/>
              <a:t>05/02/2024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40C559-0D42-4D76-92B1-8C19F3BDA397}" type="slidenum">
              <a:rPr lang="en-US" smtClean="0"/>
              <a:t>‹#›</a:t>
            </a:fld>
            <a:endParaRPr lang="en-US"/>
          </a:p>
        </p:txBody>
      </p:sp>
    </p:spTree>
    <p:extLst>
      <p:ext uri="{BB962C8B-B14F-4D97-AF65-F5344CB8AC3E}">
        <p14:creationId xmlns:p14="http://schemas.microsoft.com/office/powerpoint/2010/main" val="2165423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CF967B-DC3A-7B42-BBBD-870068B8109F}" type="datetime1">
              <a:rPr lang="en-GB" smtClean="0"/>
              <a:t>05/02/2024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40C559-0D42-4D76-92B1-8C19F3BDA397}" type="slidenum">
              <a:rPr lang="en-US" smtClean="0"/>
              <a:t>‹#›</a:t>
            </a:fld>
            <a:endParaRPr lang="en-US"/>
          </a:p>
        </p:txBody>
      </p:sp>
    </p:spTree>
    <p:extLst>
      <p:ext uri="{BB962C8B-B14F-4D97-AF65-F5344CB8AC3E}">
        <p14:creationId xmlns:p14="http://schemas.microsoft.com/office/powerpoint/2010/main" val="3275008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7D5122-6661-D54A-9E56-32CCD089A8EB}" type="datetime1">
              <a:rPr lang="en-GB" smtClean="0"/>
              <a:t>05/02/2024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40C559-0D42-4D76-92B1-8C19F3BDA397}" type="slidenum">
              <a:rPr lang="en-US" smtClean="0"/>
              <a:t>‹#›</a:t>
            </a:fld>
            <a:endParaRPr lang="en-US"/>
          </a:p>
        </p:txBody>
      </p:sp>
    </p:spTree>
    <p:extLst>
      <p:ext uri="{BB962C8B-B14F-4D97-AF65-F5344CB8AC3E}">
        <p14:creationId xmlns:p14="http://schemas.microsoft.com/office/powerpoint/2010/main" val="59789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0A68FD-3DEA-0949-821D-042B3552145A}" type="datetime1">
              <a:rPr lang="en-GB" smtClean="0"/>
              <a:t>05/02/2024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40C559-0D42-4D76-92B1-8C19F3BDA397}" type="slidenum">
              <a:rPr lang="en-US" smtClean="0"/>
              <a:t>‹#›</a:t>
            </a:fld>
            <a:endParaRPr lang="en-US"/>
          </a:p>
        </p:txBody>
      </p:sp>
    </p:spTree>
    <p:extLst>
      <p:ext uri="{BB962C8B-B14F-4D97-AF65-F5344CB8AC3E}">
        <p14:creationId xmlns:p14="http://schemas.microsoft.com/office/powerpoint/2010/main" val="2270944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849D083-DA7E-FC46-AC10-8A69258A12BA}" type="datetime1">
              <a:rPr lang="en-GB" smtClean="0"/>
              <a:t>05/02/2024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40C559-0D42-4D76-92B1-8C19F3BDA397}" type="slidenum">
              <a:rPr lang="en-US" smtClean="0"/>
              <a:t>‹#›</a:t>
            </a:fld>
            <a:endParaRPr lang="en-US"/>
          </a:p>
        </p:txBody>
      </p:sp>
    </p:spTree>
    <p:extLst>
      <p:ext uri="{BB962C8B-B14F-4D97-AF65-F5344CB8AC3E}">
        <p14:creationId xmlns:p14="http://schemas.microsoft.com/office/powerpoint/2010/main" val="1982975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F37CA56-1750-6249-8FBC-735B674CC674}" type="datetime1">
              <a:rPr lang="en-GB" smtClean="0"/>
              <a:t>05/02/2024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40C559-0D42-4D76-92B1-8C19F3BDA397}" type="slidenum">
              <a:rPr lang="en-US" smtClean="0"/>
              <a:t>‹#›</a:t>
            </a:fld>
            <a:endParaRPr lang="en-US"/>
          </a:p>
        </p:txBody>
      </p:sp>
    </p:spTree>
    <p:extLst>
      <p:ext uri="{BB962C8B-B14F-4D97-AF65-F5344CB8AC3E}">
        <p14:creationId xmlns:p14="http://schemas.microsoft.com/office/powerpoint/2010/main" val="3999581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96B1AE3-7247-2B40-8234-E88973FF9E91}" type="datetime1">
              <a:rPr lang="en-GB" smtClean="0"/>
              <a:t>05/02/2024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40C559-0D42-4D76-92B1-8C19F3BDA397}" type="slidenum">
              <a:rPr lang="en-US" smtClean="0"/>
              <a:t>‹#›</a:t>
            </a:fld>
            <a:endParaRPr lang="en-US"/>
          </a:p>
        </p:txBody>
      </p:sp>
    </p:spTree>
    <p:extLst>
      <p:ext uri="{BB962C8B-B14F-4D97-AF65-F5344CB8AC3E}">
        <p14:creationId xmlns:p14="http://schemas.microsoft.com/office/powerpoint/2010/main" val="17052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1F04D4-3374-FD4C-94D4-FE7704913ED3}" type="datetime1">
              <a:rPr lang="en-GB" smtClean="0"/>
              <a:t>05/02/2024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40C559-0D42-4D76-92B1-8C19F3BDA397}" type="slidenum">
              <a:rPr lang="en-US" smtClean="0"/>
              <a:t>‹#›</a:t>
            </a:fld>
            <a:endParaRPr lang="en-US"/>
          </a:p>
        </p:txBody>
      </p:sp>
    </p:spTree>
    <p:extLst>
      <p:ext uri="{BB962C8B-B14F-4D97-AF65-F5344CB8AC3E}">
        <p14:creationId xmlns:p14="http://schemas.microsoft.com/office/powerpoint/2010/main" val="3761277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E14B797-89BA-164B-86AA-AF1CEB705D7B}" type="datetime1">
              <a:rPr lang="en-GB" smtClean="0"/>
              <a:t>05/02/2024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40C559-0D42-4D76-92B1-8C19F3BDA397}" type="slidenum">
              <a:rPr lang="en-US" smtClean="0"/>
              <a:t>‹#›</a:t>
            </a:fld>
            <a:endParaRPr lang="en-US"/>
          </a:p>
        </p:txBody>
      </p:sp>
    </p:spTree>
    <p:extLst>
      <p:ext uri="{BB962C8B-B14F-4D97-AF65-F5344CB8AC3E}">
        <p14:creationId xmlns:p14="http://schemas.microsoft.com/office/powerpoint/2010/main" val="1425013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EDA43A5-633C-F04C-A5C5-47D930CBCB8D}" type="datetime1">
              <a:rPr lang="en-GB" smtClean="0"/>
              <a:t>05/02/2024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40C559-0D42-4D76-92B1-8C19F3BDA397}" type="slidenum">
              <a:rPr lang="en-US" smtClean="0"/>
              <a:t>‹#›</a:t>
            </a:fld>
            <a:endParaRPr lang="en-US"/>
          </a:p>
        </p:txBody>
      </p:sp>
    </p:spTree>
    <p:extLst>
      <p:ext uri="{BB962C8B-B14F-4D97-AF65-F5344CB8AC3E}">
        <p14:creationId xmlns:p14="http://schemas.microsoft.com/office/powerpoint/2010/main" val="562295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179B5A-4271-A64E-87B1-83CE7F12DE59}" type="datetime1">
              <a:rPr lang="en-GB" smtClean="0"/>
              <a:t>05/02/2024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40C559-0D42-4D76-92B1-8C19F3BDA397}" type="slidenum">
              <a:rPr lang="en-US" smtClean="0"/>
              <a:t>‹#›</a:t>
            </a:fld>
            <a:endParaRPr lang="en-US"/>
          </a:p>
        </p:txBody>
      </p:sp>
    </p:spTree>
    <p:extLst>
      <p:ext uri="{BB962C8B-B14F-4D97-AF65-F5344CB8AC3E}">
        <p14:creationId xmlns:p14="http://schemas.microsoft.com/office/powerpoint/2010/main" val="38278669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Intelligence Guidebook – From Data Integration to Analytics</a:t>
            </a:r>
          </a:p>
        </p:txBody>
      </p:sp>
      <p:sp>
        <p:nvSpPr>
          <p:cNvPr id="4" name="Rectangle 1"/>
          <p:cNvSpPr>
            <a:spLocks noGrp="1" noChangeArrowheads="1"/>
          </p:cNvSpPr>
          <p:nvPr>
            <p:ph idx="1"/>
          </p:nvPr>
        </p:nvSpPr>
        <p:spPr bwMode="auto">
          <a:xfrm>
            <a:off x="978243" y="2996271"/>
            <a:ext cx="650995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November 2014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Imprint: Morgan Kaufmann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Print Book ISBN : 9780124114616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eBook ISBN : 9780124115286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9105" y="1478177"/>
            <a:ext cx="4025199" cy="4947336"/>
          </a:xfrm>
          <a:prstGeom prst="rect">
            <a:avLst/>
          </a:prstGeom>
        </p:spPr>
      </p:pic>
      <p:sp>
        <p:nvSpPr>
          <p:cNvPr id="6" name="TextBox 5"/>
          <p:cNvSpPr txBox="1"/>
          <p:nvPr/>
        </p:nvSpPr>
        <p:spPr>
          <a:xfrm>
            <a:off x="914400" y="2339546"/>
            <a:ext cx="4226011" cy="584775"/>
          </a:xfrm>
          <a:prstGeom prst="rect">
            <a:avLst/>
          </a:prstGeom>
          <a:noFill/>
        </p:spPr>
        <p:txBody>
          <a:bodyPr wrap="square" rtlCol="0">
            <a:spAutoFit/>
          </a:bodyPr>
          <a:lstStyle/>
          <a:p>
            <a:r>
              <a:rPr lang="en-US" sz="3200" dirty="0"/>
              <a:t>www.biguidebook.com</a:t>
            </a:r>
          </a:p>
        </p:txBody>
      </p:sp>
      <p:sp>
        <p:nvSpPr>
          <p:cNvPr id="7" name="Slide Number Placeholder 6">
            <a:extLst>
              <a:ext uri="{FF2B5EF4-FFF2-40B4-BE49-F238E27FC236}">
                <a16:creationId xmlns:a16="http://schemas.microsoft.com/office/drawing/2014/main" id="{C090DEB2-D1F6-CA41-76BD-8E36A8FDC623}"/>
              </a:ext>
            </a:extLst>
          </p:cNvPr>
          <p:cNvSpPr>
            <a:spLocks noGrp="1"/>
          </p:cNvSpPr>
          <p:nvPr>
            <p:ph type="sldNum" sz="quarter" idx="12"/>
          </p:nvPr>
        </p:nvSpPr>
        <p:spPr/>
        <p:txBody>
          <a:bodyPr/>
          <a:lstStyle/>
          <a:p>
            <a:fld id="{DD40C559-0D42-4D76-92B1-8C19F3BDA397}" type="slidenum">
              <a:rPr lang="en-US" smtClean="0"/>
              <a:t>1</a:t>
            </a:fld>
            <a:endParaRPr lang="en-US"/>
          </a:p>
        </p:txBody>
      </p:sp>
    </p:spTree>
    <p:extLst>
      <p:ext uri="{BB962C8B-B14F-4D97-AF65-F5344CB8AC3E}">
        <p14:creationId xmlns:p14="http://schemas.microsoft.com/office/powerpoint/2010/main" val="3234038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Fact table – keys (Cont.)</a:t>
            </a:r>
          </a:p>
        </p:txBody>
      </p:sp>
      <p:sp>
        <p:nvSpPr>
          <p:cNvPr id="6" name="Content Placeholder 5">
            <a:extLst>
              <a:ext uri="{FF2B5EF4-FFF2-40B4-BE49-F238E27FC236}">
                <a16:creationId xmlns:a16="http://schemas.microsoft.com/office/drawing/2014/main" id="{D51498E3-6CBE-9B79-DC65-9F290097765A}"/>
              </a:ext>
            </a:extLst>
          </p:cNvPr>
          <p:cNvSpPr>
            <a:spLocks noGrp="1"/>
          </p:cNvSpPr>
          <p:nvPr>
            <p:ph sz="half" idx="1"/>
          </p:nvPr>
        </p:nvSpPr>
        <p:spPr>
          <a:xfrm>
            <a:off x="838199" y="1690688"/>
            <a:ext cx="10515599" cy="4486275"/>
          </a:xfrm>
        </p:spPr>
        <p:txBody>
          <a:bodyPr>
            <a:normAutofit lnSpcReduction="10000"/>
          </a:bodyPr>
          <a:lstStyle/>
          <a:p>
            <a:pPr marL="342900" indent="-342900"/>
            <a:r>
              <a:rPr lang="en-GB" sz="2600" dirty="0">
                <a:solidFill>
                  <a:srgbClr val="0070C0"/>
                </a:solidFill>
                <a:latin typeface="NotoSerif"/>
              </a:rPr>
              <a:t>The primary key of a fact table </a:t>
            </a:r>
            <a:r>
              <a:rPr lang="en-GB" sz="2600" dirty="0">
                <a:latin typeface="NotoSerif"/>
              </a:rPr>
              <a:t>is typically a multipart key consisting of the combination of foreign keys that can uniquely identify the fact table row. This key may also be referred to as a compound or concatenated key.</a:t>
            </a:r>
          </a:p>
          <a:p>
            <a:pPr marL="0" indent="0">
              <a:buNone/>
            </a:pPr>
            <a:endParaRPr lang="en-GB" sz="1400" dirty="0">
              <a:latin typeface="NotoSerif"/>
            </a:endParaRPr>
          </a:p>
          <a:p>
            <a:pPr marL="342900" indent="-342900"/>
            <a:r>
              <a:rPr lang="en-GB" sz="2600" dirty="0">
                <a:latin typeface="NotoSerif"/>
              </a:rPr>
              <a:t>The multipart key </a:t>
            </a:r>
            <a:r>
              <a:rPr lang="en-GB" sz="2600" dirty="0">
                <a:solidFill>
                  <a:srgbClr val="0070C0"/>
                </a:solidFill>
                <a:latin typeface="NotoSerif"/>
              </a:rPr>
              <a:t>may be a subset of the foreign keys </a:t>
            </a:r>
            <a:r>
              <a:rPr lang="en-GB" sz="2600" dirty="0">
                <a:latin typeface="NotoSerif"/>
              </a:rPr>
              <a:t>such as in our example: </a:t>
            </a:r>
            <a:r>
              <a:rPr lang="en-GB" sz="2600" dirty="0" err="1">
                <a:latin typeface="NotoSerif"/>
              </a:rPr>
              <a:t>DateKey</a:t>
            </a:r>
            <a:r>
              <a:rPr lang="en-GB" sz="2600" dirty="0">
                <a:latin typeface="NotoSerif"/>
              </a:rPr>
              <a:t>, </a:t>
            </a:r>
            <a:r>
              <a:rPr lang="en-GB" sz="2600" dirty="0" err="1">
                <a:latin typeface="NotoSerif"/>
              </a:rPr>
              <a:t>StoreKey</a:t>
            </a:r>
            <a:r>
              <a:rPr lang="en-GB" sz="2600" dirty="0">
                <a:latin typeface="NotoSerif"/>
              </a:rPr>
              <a:t>, </a:t>
            </a:r>
            <a:r>
              <a:rPr lang="en-GB" sz="2600" dirty="0" err="1">
                <a:latin typeface="NotoSerif"/>
              </a:rPr>
              <a:t>ProductKey</a:t>
            </a:r>
            <a:r>
              <a:rPr lang="en-GB" sz="2600" dirty="0">
                <a:latin typeface="NotoSerif"/>
              </a:rPr>
              <a:t>, and </a:t>
            </a:r>
            <a:r>
              <a:rPr lang="en-GB" sz="2600" dirty="0" err="1">
                <a:latin typeface="NotoSerif"/>
              </a:rPr>
              <a:t>CustomerKey</a:t>
            </a:r>
            <a:r>
              <a:rPr lang="en-GB" sz="2600" dirty="0">
                <a:latin typeface="NotoSerif"/>
              </a:rPr>
              <a:t> may </a:t>
            </a:r>
            <a:r>
              <a:rPr lang="en-GB" sz="2600" dirty="0">
                <a:solidFill>
                  <a:srgbClr val="0070C0"/>
                </a:solidFill>
                <a:latin typeface="NotoSerif"/>
              </a:rPr>
              <a:t>uniquely identify each row</a:t>
            </a:r>
            <a:r>
              <a:rPr lang="en-GB" sz="2600" dirty="0">
                <a:solidFill>
                  <a:srgbClr val="FF0000"/>
                </a:solidFill>
                <a:latin typeface="NotoSerif"/>
              </a:rPr>
              <a:t> </a:t>
            </a:r>
            <a:r>
              <a:rPr lang="en-GB" sz="2600" dirty="0">
                <a:latin typeface="NotoSerif"/>
              </a:rPr>
              <a:t>in the sales fact table. </a:t>
            </a:r>
          </a:p>
          <a:p>
            <a:pPr marL="342900" indent="-342900"/>
            <a:endParaRPr lang="en-GB" sz="1600" dirty="0">
              <a:latin typeface="NotoSerif"/>
            </a:endParaRPr>
          </a:p>
          <a:p>
            <a:pPr marL="342900" indent="-342900"/>
            <a:r>
              <a:rPr lang="en-GB" sz="2600" dirty="0">
                <a:latin typeface="NotoSerif"/>
              </a:rPr>
              <a:t>You have </a:t>
            </a:r>
            <a:r>
              <a:rPr lang="en-GB" sz="2600" dirty="0">
                <a:solidFill>
                  <a:srgbClr val="0070C0"/>
                </a:solidFill>
                <a:latin typeface="NotoSerif"/>
              </a:rPr>
              <a:t>two alternatives if there is no combination of foreign keys that creates the uniqueness</a:t>
            </a:r>
            <a:r>
              <a:rPr lang="en-GB" sz="2600" dirty="0">
                <a:latin typeface="NotoSerif"/>
              </a:rPr>
              <a:t> required for creating a primary key: </a:t>
            </a:r>
          </a:p>
          <a:p>
            <a:pPr marL="0" indent="1304925">
              <a:lnSpc>
                <a:spcPct val="100000"/>
              </a:lnSpc>
              <a:buNone/>
            </a:pPr>
            <a:r>
              <a:rPr lang="en-GB" sz="2600" dirty="0">
                <a:latin typeface="NotoSerif"/>
              </a:rPr>
              <a:t>- Primary key with degenerative dimensions</a:t>
            </a:r>
          </a:p>
          <a:p>
            <a:pPr marL="0" indent="1304925">
              <a:lnSpc>
                <a:spcPct val="100000"/>
              </a:lnSpc>
              <a:buNone/>
            </a:pPr>
            <a:r>
              <a:rPr lang="en-GB" sz="2600" dirty="0">
                <a:latin typeface="NotoSerif"/>
              </a:rPr>
              <a:t>- Primary key using a surrogate key. </a:t>
            </a:r>
          </a:p>
          <a:p>
            <a:pPr marL="342900" indent="-342900"/>
            <a:endParaRPr lang="en-GB" sz="2600" dirty="0">
              <a:latin typeface="NotoSerif"/>
            </a:endParaRPr>
          </a:p>
          <a:p>
            <a:pPr marL="0" indent="0">
              <a:buNone/>
            </a:pPr>
            <a:endParaRPr lang="en-GB" sz="2600" dirty="0">
              <a:latin typeface="NotoSerif"/>
            </a:endParaRPr>
          </a:p>
          <a:p>
            <a:pPr marL="342900" indent="-342900"/>
            <a:endParaRPr lang="en-GB" sz="2800" dirty="0">
              <a:latin typeface="NotoSerif"/>
            </a:endParaRPr>
          </a:p>
          <a:p>
            <a:pPr marL="342900" indent="-342900"/>
            <a:endParaRPr lang="en-GB" sz="2800" dirty="0">
              <a:latin typeface="NotoSerif"/>
            </a:endParaRPr>
          </a:p>
        </p:txBody>
      </p:sp>
      <p:sp>
        <p:nvSpPr>
          <p:cNvPr id="9" name="Slide Number Placeholder 8">
            <a:extLst>
              <a:ext uri="{FF2B5EF4-FFF2-40B4-BE49-F238E27FC236}">
                <a16:creationId xmlns:a16="http://schemas.microsoft.com/office/drawing/2014/main" id="{1F3B79F5-714C-F805-F9F7-2107E1A577ED}"/>
              </a:ext>
            </a:extLst>
          </p:cNvPr>
          <p:cNvSpPr>
            <a:spLocks noGrp="1"/>
          </p:cNvSpPr>
          <p:nvPr>
            <p:ph type="sldNum" sz="quarter" idx="12"/>
          </p:nvPr>
        </p:nvSpPr>
        <p:spPr/>
        <p:txBody>
          <a:bodyPr/>
          <a:lstStyle/>
          <a:p>
            <a:fld id="{DD40C559-0D42-4D76-92B1-8C19F3BDA397}" type="slidenum">
              <a:rPr lang="en-US" smtClean="0"/>
              <a:t>10</a:t>
            </a:fld>
            <a:endParaRPr lang="en-US"/>
          </a:p>
        </p:txBody>
      </p:sp>
    </p:spTree>
    <p:extLst>
      <p:ext uri="{BB962C8B-B14F-4D97-AF65-F5344CB8AC3E}">
        <p14:creationId xmlns:p14="http://schemas.microsoft.com/office/powerpoint/2010/main" val="1545238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Fact tables—primary key with degenerative dimensions</a:t>
            </a:r>
            <a:endParaRPr lang="en-US" b="1" dirty="0"/>
          </a:p>
        </p:txBody>
      </p:sp>
      <p:sp>
        <p:nvSpPr>
          <p:cNvPr id="6" name="Content Placeholder 5">
            <a:extLst>
              <a:ext uri="{FF2B5EF4-FFF2-40B4-BE49-F238E27FC236}">
                <a16:creationId xmlns:a16="http://schemas.microsoft.com/office/drawing/2014/main" id="{2250B045-557F-9409-A98A-1729EBBF8975}"/>
              </a:ext>
            </a:extLst>
          </p:cNvPr>
          <p:cNvSpPr>
            <a:spLocks noGrp="1"/>
          </p:cNvSpPr>
          <p:nvPr>
            <p:ph sz="half" idx="1"/>
          </p:nvPr>
        </p:nvSpPr>
        <p:spPr/>
        <p:txBody>
          <a:bodyPr>
            <a:normAutofit lnSpcReduction="10000"/>
          </a:bodyPr>
          <a:lstStyle/>
          <a:p>
            <a:pPr marL="342900" indent="-342900">
              <a:lnSpc>
                <a:spcPct val="110000"/>
              </a:lnSpc>
            </a:pPr>
            <a:r>
              <a:rPr lang="en-GB" sz="2000" dirty="0">
                <a:solidFill>
                  <a:srgbClr val="0070C0"/>
                </a:solidFill>
                <a:latin typeface="NotoSerif"/>
              </a:rPr>
              <a:t>The operational systems </a:t>
            </a:r>
            <a:r>
              <a:rPr lang="en-GB" sz="2000" dirty="0">
                <a:latin typeface="NotoSerif"/>
              </a:rPr>
              <a:t>that record the business transactions or events used to populate fact tables </a:t>
            </a:r>
            <a:r>
              <a:rPr lang="en-GB" sz="2000" dirty="0">
                <a:solidFill>
                  <a:srgbClr val="0070C0"/>
                </a:solidFill>
                <a:latin typeface="NotoSerif"/>
              </a:rPr>
              <a:t>typically create unique identifiers related to those transactions</a:t>
            </a:r>
            <a:r>
              <a:rPr lang="en-GB" sz="2000" dirty="0">
                <a:latin typeface="NotoSerif"/>
              </a:rPr>
              <a:t>. </a:t>
            </a:r>
            <a:endParaRPr lang="en-US" sz="2000" dirty="0">
              <a:latin typeface="NotoSerif"/>
            </a:endParaRPr>
          </a:p>
          <a:p>
            <a:pPr marL="342900" indent="-342900">
              <a:lnSpc>
                <a:spcPct val="110000"/>
              </a:lnSpc>
            </a:pPr>
            <a:r>
              <a:rPr lang="en-US" sz="2000" dirty="0">
                <a:latin typeface="NotoSerif"/>
              </a:rPr>
              <a:t>Examples of these identifiers are a sales order number, invoice number, and shipment tracking number.</a:t>
            </a:r>
          </a:p>
          <a:p>
            <a:pPr marL="342900" indent="-342900">
              <a:lnSpc>
                <a:spcPct val="110000"/>
              </a:lnSpc>
            </a:pPr>
            <a:r>
              <a:rPr lang="en-US" sz="2000" dirty="0">
                <a:latin typeface="NotoSerif"/>
              </a:rPr>
              <a:t>These identifiers are </a:t>
            </a:r>
            <a:r>
              <a:rPr lang="en-US" sz="2000" dirty="0">
                <a:solidFill>
                  <a:srgbClr val="0070C0"/>
                </a:solidFill>
                <a:latin typeface="NotoSerif"/>
              </a:rPr>
              <a:t>called degenerative </a:t>
            </a:r>
            <a:r>
              <a:rPr lang="en-US" sz="2000" dirty="0">
                <a:latin typeface="NotoSerif"/>
              </a:rPr>
              <a:t>dimensions (discussed later in this chapter).</a:t>
            </a:r>
          </a:p>
          <a:p>
            <a:pPr marL="342900" indent="-342900">
              <a:lnSpc>
                <a:spcPct val="110000"/>
              </a:lnSpc>
            </a:pPr>
            <a:r>
              <a:rPr lang="en-US" sz="2000" dirty="0">
                <a:solidFill>
                  <a:srgbClr val="0070C0"/>
                </a:solidFill>
                <a:latin typeface="NotoSerif"/>
              </a:rPr>
              <a:t>If combining this identifier with a subset of foreign keys creates uniqueness</a:t>
            </a:r>
            <a:r>
              <a:rPr lang="en-US" sz="2000" dirty="0">
                <a:latin typeface="NotoSerif"/>
              </a:rPr>
              <a:t>, then this multipart key will become the primary key. </a:t>
            </a:r>
            <a:endParaRPr lang="en-US" sz="2000" dirty="0"/>
          </a:p>
        </p:txBody>
      </p:sp>
      <p:sp>
        <p:nvSpPr>
          <p:cNvPr id="7" name="Content Placeholder 6">
            <a:extLst>
              <a:ext uri="{FF2B5EF4-FFF2-40B4-BE49-F238E27FC236}">
                <a16:creationId xmlns:a16="http://schemas.microsoft.com/office/drawing/2014/main" id="{E37158A0-4A23-0646-259E-5BC6AFA6306B}"/>
              </a:ext>
            </a:extLst>
          </p:cNvPr>
          <p:cNvSpPr>
            <a:spLocks noGrp="1"/>
          </p:cNvSpPr>
          <p:nvPr>
            <p:ph sz="half" idx="2"/>
          </p:nvPr>
        </p:nvSpPr>
        <p:spPr/>
        <p:txBody>
          <a:bodyPr>
            <a:normAutofit lnSpcReduction="10000"/>
          </a:bodyPr>
          <a:lstStyle/>
          <a:p>
            <a:endParaRPr lang="en-US" dirty="0"/>
          </a:p>
        </p:txBody>
      </p:sp>
      <p:grpSp>
        <p:nvGrpSpPr>
          <p:cNvPr id="5" name="Group 4"/>
          <p:cNvGrpSpPr>
            <a:grpSpLocks noGrp="1" noUngrp="1" noChangeAspect="1"/>
          </p:cNvGrpSpPr>
          <p:nvPr/>
        </p:nvGrpSpPr>
        <p:grpSpPr>
          <a:xfrm>
            <a:off x="6172200" y="1825625"/>
            <a:ext cx="5023236" cy="4613275"/>
            <a:chOff x="3635375" y="1919288"/>
            <a:chExt cx="4921250" cy="4519612"/>
          </a:xfrm>
        </p:grpSpPr>
        <p:pic>
          <p:nvPicPr>
            <p:cNvPr id="3" name="Picture 2" descr="f09-03-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3635375" y="1919288"/>
              <a:ext cx="4921250" cy="4138612"/>
            </a:xfrm>
            <a:prstGeom prst="rect">
              <a:avLst/>
            </a:prstGeom>
            <a:noFill/>
            <a:ln>
              <a:noFill/>
            </a:ln>
          </p:spPr>
        </p:pic>
        <p:sp>
          <p:nvSpPr>
            <p:cNvPr id="4" name="Rectangle 3"/>
            <p:cNvSpPr/>
            <p:nvPr/>
          </p:nvSpPr>
          <p:spPr>
            <a:xfrm>
              <a:off x="3635375" y="6096000"/>
              <a:ext cx="4921250" cy="342900"/>
            </a:xfrm>
            <a:prstGeom prst="rect">
              <a:avLst/>
            </a:prstGeom>
            <a:noFill/>
            <a:ln>
              <a:noFill/>
            </a:ln>
          </p:spPr>
          <p:txBody>
            <a:bodyPr anchor="ctr">
              <a:normAutofit fontScale="85000" lnSpcReduction="20000"/>
            </a:bodyPr>
            <a:lstStyle/>
            <a:p>
              <a:pPr algn="ctr"/>
              <a:r>
                <a:rPr lang="en-US" sz="2400" dirty="0"/>
                <a:t>f09-03</a:t>
              </a:r>
            </a:p>
          </p:txBody>
        </p:sp>
      </p:grpSp>
      <p:sp>
        <p:nvSpPr>
          <p:cNvPr id="9" name="Slide Number Placeholder 8">
            <a:extLst>
              <a:ext uri="{FF2B5EF4-FFF2-40B4-BE49-F238E27FC236}">
                <a16:creationId xmlns:a16="http://schemas.microsoft.com/office/drawing/2014/main" id="{32ED9452-3D52-3851-7A6C-034BA8960A5A}"/>
              </a:ext>
            </a:extLst>
          </p:cNvPr>
          <p:cNvSpPr>
            <a:spLocks noGrp="1"/>
          </p:cNvSpPr>
          <p:nvPr>
            <p:ph type="sldNum" sz="quarter" idx="12"/>
          </p:nvPr>
        </p:nvSpPr>
        <p:spPr/>
        <p:txBody>
          <a:bodyPr/>
          <a:lstStyle/>
          <a:p>
            <a:fld id="{DD40C559-0D42-4D76-92B1-8C19F3BDA397}" type="slidenum">
              <a:rPr lang="en-US" smtClean="0"/>
              <a:t>11</a:t>
            </a:fld>
            <a:endParaRPr lang="en-US"/>
          </a:p>
        </p:txBody>
      </p:sp>
    </p:spTree>
    <p:extLst>
      <p:ext uri="{BB962C8B-B14F-4D97-AF65-F5344CB8AC3E}">
        <p14:creationId xmlns:p14="http://schemas.microsoft.com/office/powerpoint/2010/main" val="291769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Fact table – primary key is a surrogate key</a:t>
            </a:r>
          </a:p>
        </p:txBody>
      </p:sp>
      <p:sp>
        <p:nvSpPr>
          <p:cNvPr id="7" name="Content Placeholder 6">
            <a:extLst>
              <a:ext uri="{FF2B5EF4-FFF2-40B4-BE49-F238E27FC236}">
                <a16:creationId xmlns:a16="http://schemas.microsoft.com/office/drawing/2014/main" id="{EFA33EA5-ABFC-98BC-1FBA-CAE3B5D1725A}"/>
              </a:ext>
            </a:extLst>
          </p:cNvPr>
          <p:cNvSpPr>
            <a:spLocks noGrp="1"/>
          </p:cNvSpPr>
          <p:nvPr>
            <p:ph sz="half" idx="2"/>
          </p:nvPr>
        </p:nvSpPr>
        <p:spPr/>
        <p:txBody>
          <a:bodyPr/>
          <a:lstStyle/>
          <a:p>
            <a:endParaRPr lang="en-US"/>
          </a:p>
        </p:txBody>
      </p:sp>
      <p:grpSp>
        <p:nvGrpSpPr>
          <p:cNvPr id="5" name="Group 4"/>
          <p:cNvGrpSpPr>
            <a:grpSpLocks noGrp="1" noUngrp="1" noChangeAspect="1"/>
          </p:cNvGrpSpPr>
          <p:nvPr/>
        </p:nvGrpSpPr>
        <p:grpSpPr>
          <a:xfrm>
            <a:off x="6096000" y="1690688"/>
            <a:ext cx="5452934" cy="4939389"/>
            <a:chOff x="3600450" y="1919288"/>
            <a:chExt cx="4989513" cy="4519612"/>
          </a:xfrm>
        </p:grpSpPr>
        <p:pic>
          <p:nvPicPr>
            <p:cNvPr id="3" name="Picture 2" descr="f09-04-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3600450" y="1919288"/>
              <a:ext cx="4989513" cy="4138612"/>
            </a:xfrm>
            <a:prstGeom prst="rect">
              <a:avLst/>
            </a:prstGeom>
            <a:noFill/>
            <a:ln>
              <a:noFill/>
            </a:ln>
          </p:spPr>
        </p:pic>
        <p:sp>
          <p:nvSpPr>
            <p:cNvPr id="4" name="Rectangle 3"/>
            <p:cNvSpPr/>
            <p:nvPr/>
          </p:nvSpPr>
          <p:spPr>
            <a:xfrm>
              <a:off x="3600450" y="6096000"/>
              <a:ext cx="4989513" cy="342900"/>
            </a:xfrm>
            <a:prstGeom prst="rect">
              <a:avLst/>
            </a:prstGeom>
            <a:noFill/>
            <a:ln>
              <a:noFill/>
            </a:ln>
          </p:spPr>
          <p:txBody>
            <a:bodyPr anchor="ctr">
              <a:normAutofit fontScale="92500" lnSpcReduction="20000"/>
            </a:bodyPr>
            <a:lstStyle/>
            <a:p>
              <a:pPr algn="ctr"/>
              <a:r>
                <a:rPr lang="en-US" sz="2400" dirty="0"/>
                <a:t>f09-04</a:t>
              </a:r>
            </a:p>
          </p:txBody>
        </p:sp>
      </p:grpSp>
      <p:sp>
        <p:nvSpPr>
          <p:cNvPr id="8" name="Content Placeholder 5">
            <a:extLst>
              <a:ext uri="{FF2B5EF4-FFF2-40B4-BE49-F238E27FC236}">
                <a16:creationId xmlns:a16="http://schemas.microsoft.com/office/drawing/2014/main" id="{7C5A3C5D-48F9-25C3-2A4A-1393717C2E3D}"/>
              </a:ext>
            </a:extLst>
          </p:cNvPr>
          <p:cNvSpPr>
            <a:spLocks noGrp="1"/>
          </p:cNvSpPr>
          <p:nvPr>
            <p:ph sz="half" idx="1"/>
          </p:nvPr>
        </p:nvSpPr>
        <p:spPr>
          <a:xfrm>
            <a:off x="838200" y="1825625"/>
            <a:ext cx="5181600" cy="4351338"/>
          </a:xfrm>
        </p:spPr>
        <p:txBody>
          <a:bodyPr>
            <a:normAutofit/>
          </a:bodyPr>
          <a:lstStyle/>
          <a:p>
            <a:pPr marL="342900" indent="-342900">
              <a:lnSpc>
                <a:spcPct val="110000"/>
              </a:lnSpc>
            </a:pPr>
            <a:r>
              <a:rPr lang="en-GB" sz="2000" dirty="0">
                <a:latin typeface="NotoSerif"/>
              </a:rPr>
              <a:t>If you cannot identify unique rows with any of the methods discussed so far, create a primary key based on a </a:t>
            </a:r>
            <a:r>
              <a:rPr lang="en-GB" sz="2000" dirty="0">
                <a:solidFill>
                  <a:srgbClr val="0070C0"/>
                </a:solidFill>
                <a:latin typeface="NotoSerif"/>
              </a:rPr>
              <a:t>surrogate key</a:t>
            </a:r>
            <a:r>
              <a:rPr lang="en-GB" sz="2000" dirty="0">
                <a:latin typeface="NotoSerif"/>
              </a:rPr>
              <a:t>. </a:t>
            </a:r>
          </a:p>
          <a:p>
            <a:pPr marL="342900" indent="-342900">
              <a:lnSpc>
                <a:spcPct val="110000"/>
              </a:lnSpc>
            </a:pPr>
            <a:r>
              <a:rPr lang="en-GB" sz="2000" dirty="0">
                <a:latin typeface="NotoSerif"/>
              </a:rPr>
              <a:t>A surrogate key, which is often </a:t>
            </a:r>
            <a:r>
              <a:rPr lang="en-GB" sz="2000" dirty="0">
                <a:solidFill>
                  <a:srgbClr val="0070C0"/>
                </a:solidFill>
                <a:latin typeface="NotoSerif"/>
              </a:rPr>
              <a:t>generated by the database system using an IDENTITY data type, is an integer whose value is meaningless.</a:t>
            </a:r>
          </a:p>
          <a:p>
            <a:pPr marL="342900" indent="-342900">
              <a:lnSpc>
                <a:spcPct val="110000"/>
              </a:lnSpc>
            </a:pPr>
            <a:endParaRPr lang="en-GB" sz="2000" dirty="0">
              <a:latin typeface="NotoSerif"/>
            </a:endParaRPr>
          </a:p>
        </p:txBody>
      </p:sp>
      <p:sp>
        <p:nvSpPr>
          <p:cNvPr id="10" name="Slide Number Placeholder 9">
            <a:extLst>
              <a:ext uri="{FF2B5EF4-FFF2-40B4-BE49-F238E27FC236}">
                <a16:creationId xmlns:a16="http://schemas.microsoft.com/office/drawing/2014/main" id="{82ED5B5C-DB53-25F5-36CE-6435A3169FFE}"/>
              </a:ext>
            </a:extLst>
          </p:cNvPr>
          <p:cNvSpPr>
            <a:spLocks noGrp="1"/>
          </p:cNvSpPr>
          <p:nvPr>
            <p:ph type="sldNum" sz="quarter" idx="12"/>
          </p:nvPr>
        </p:nvSpPr>
        <p:spPr/>
        <p:txBody>
          <a:bodyPr/>
          <a:lstStyle/>
          <a:p>
            <a:fld id="{DD40C559-0D42-4D76-92B1-8C19F3BDA397}" type="slidenum">
              <a:rPr lang="en-US" smtClean="0"/>
              <a:t>12</a:t>
            </a:fld>
            <a:endParaRPr lang="en-US"/>
          </a:p>
        </p:txBody>
      </p:sp>
    </p:spTree>
    <p:extLst>
      <p:ext uri="{BB962C8B-B14F-4D97-AF65-F5344CB8AC3E}">
        <p14:creationId xmlns:p14="http://schemas.microsoft.com/office/powerpoint/2010/main" val="1827660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Fact table – measures</a:t>
            </a:r>
          </a:p>
        </p:txBody>
      </p:sp>
      <p:sp>
        <p:nvSpPr>
          <p:cNvPr id="6" name="Content Placeholder 5">
            <a:extLst>
              <a:ext uri="{FF2B5EF4-FFF2-40B4-BE49-F238E27FC236}">
                <a16:creationId xmlns:a16="http://schemas.microsoft.com/office/drawing/2014/main" id="{D51498E3-6CBE-9B79-DC65-9F290097765A}"/>
              </a:ext>
            </a:extLst>
          </p:cNvPr>
          <p:cNvSpPr>
            <a:spLocks noGrp="1"/>
          </p:cNvSpPr>
          <p:nvPr>
            <p:ph sz="half" idx="1"/>
          </p:nvPr>
        </p:nvSpPr>
        <p:spPr>
          <a:xfrm>
            <a:off x="838200" y="1690688"/>
            <a:ext cx="7140388" cy="4486275"/>
          </a:xfrm>
        </p:spPr>
        <p:txBody>
          <a:bodyPr>
            <a:normAutofit fontScale="92500"/>
          </a:bodyPr>
          <a:lstStyle/>
          <a:p>
            <a:pPr marL="342900" indent="-342900">
              <a:buFont typeface="Arial" panose="020B0604020202020204" pitchFamily="34" charset="0"/>
              <a:buChar char="•"/>
            </a:pPr>
            <a:r>
              <a:rPr lang="en-GB" sz="2600" dirty="0">
                <a:latin typeface="NotoSerif"/>
              </a:rPr>
              <a:t>The second type of column in a fact table is the </a:t>
            </a:r>
            <a:r>
              <a:rPr lang="en-GB" sz="2600" dirty="0">
                <a:solidFill>
                  <a:srgbClr val="0070C0"/>
                </a:solidFill>
                <a:latin typeface="NotoSerif"/>
              </a:rPr>
              <a:t>actual measures of the business activity</a:t>
            </a:r>
            <a:r>
              <a:rPr lang="en-GB" sz="2600" dirty="0">
                <a:latin typeface="NotoSerif"/>
              </a:rPr>
              <a:t> such as the sales revenue and order quantity. </a:t>
            </a:r>
          </a:p>
          <a:p>
            <a:pPr marL="342900" indent="-342900"/>
            <a:r>
              <a:rPr lang="en-GB" sz="2600" dirty="0">
                <a:latin typeface="NotoSerif"/>
              </a:rPr>
              <a:t>Every measurement has a </a:t>
            </a:r>
            <a:r>
              <a:rPr lang="en-GB" sz="2600" i="1" dirty="0">
                <a:solidFill>
                  <a:srgbClr val="0070C0"/>
                </a:solidFill>
                <a:latin typeface="NotoSerif"/>
              </a:rPr>
              <a:t>grain</a:t>
            </a:r>
            <a:r>
              <a:rPr lang="en-GB" sz="2600" dirty="0">
                <a:latin typeface="NotoSerif"/>
              </a:rPr>
              <a:t>, which is the </a:t>
            </a:r>
            <a:r>
              <a:rPr lang="en-GB" sz="2600" dirty="0">
                <a:solidFill>
                  <a:srgbClr val="0070C0"/>
                </a:solidFill>
                <a:latin typeface="NotoSerif"/>
              </a:rPr>
              <a:t>level of detail </a:t>
            </a:r>
            <a:r>
              <a:rPr lang="en-GB" sz="2600" dirty="0">
                <a:latin typeface="NotoSerif"/>
              </a:rPr>
              <a:t>in the measurement of an event. For example, the grain of currency could be to the dollar amount, or be more granular and include cents. </a:t>
            </a:r>
          </a:p>
          <a:p>
            <a:pPr marL="342900" indent="-342900"/>
            <a:r>
              <a:rPr lang="en-GB" sz="2600" dirty="0">
                <a:latin typeface="NotoSerif"/>
              </a:rPr>
              <a:t>Granularity is determined by its data source. </a:t>
            </a:r>
          </a:p>
          <a:p>
            <a:pPr marL="342900" indent="-342900"/>
            <a:r>
              <a:rPr lang="en-GB" sz="2600" dirty="0">
                <a:latin typeface="NotoSerif"/>
              </a:rPr>
              <a:t>Now, </a:t>
            </a:r>
            <a:r>
              <a:rPr lang="en-GB" sz="2600" dirty="0">
                <a:solidFill>
                  <a:srgbClr val="0070C0"/>
                </a:solidFill>
                <a:latin typeface="NotoSerif"/>
              </a:rPr>
              <a:t>it’s an established practice to store at the lowest transactional level of detail </a:t>
            </a:r>
            <a:r>
              <a:rPr lang="en-GB" sz="2600" dirty="0">
                <a:latin typeface="NotoSerif"/>
              </a:rPr>
              <a:t>that’s available from a transactional or operational systems.</a:t>
            </a:r>
          </a:p>
          <a:p>
            <a:pPr marL="342900" indent="-342900"/>
            <a:endParaRPr lang="en-GB" sz="2600" dirty="0">
              <a:latin typeface="NotoSerif"/>
            </a:endParaRPr>
          </a:p>
          <a:p>
            <a:pPr marL="342900" indent="-342900"/>
            <a:endParaRPr lang="en-GB" dirty="0">
              <a:latin typeface="NotoSerif"/>
            </a:endParaRPr>
          </a:p>
          <a:p>
            <a:pPr marL="342900" indent="-342900">
              <a:buFont typeface="Arial" panose="020B0604020202020204" pitchFamily="34" charset="0"/>
              <a:buChar char="•"/>
            </a:pPr>
            <a:endParaRPr lang="en-GB" sz="2800" dirty="0">
              <a:latin typeface="NotoSerif"/>
            </a:endParaRPr>
          </a:p>
          <a:p>
            <a:pPr marL="342900" indent="-342900">
              <a:buFont typeface="Arial" panose="020B0604020202020204" pitchFamily="34" charset="0"/>
              <a:buChar char="•"/>
            </a:pPr>
            <a:endParaRPr lang="en-GB" sz="2800" dirty="0">
              <a:latin typeface="NotoSerif"/>
            </a:endParaRPr>
          </a:p>
          <a:p>
            <a:pPr marL="342900" indent="-342900">
              <a:buFont typeface="Arial" panose="020B0604020202020204" pitchFamily="34" charset="0"/>
              <a:buChar char="•"/>
            </a:pPr>
            <a:endParaRPr lang="en-GB" sz="2800" dirty="0">
              <a:latin typeface="NotoSerif"/>
            </a:endParaRPr>
          </a:p>
        </p:txBody>
      </p:sp>
      <p:grpSp>
        <p:nvGrpSpPr>
          <p:cNvPr id="8" name="Group 7">
            <a:extLst>
              <a:ext uri="{FF2B5EF4-FFF2-40B4-BE49-F238E27FC236}">
                <a16:creationId xmlns:a16="http://schemas.microsoft.com/office/drawing/2014/main" id="{5D1E5F8F-92F6-52E0-0DC6-D7801E87B8A7}"/>
              </a:ext>
            </a:extLst>
          </p:cNvPr>
          <p:cNvGrpSpPr>
            <a:grpSpLocks noGrp="1" noUngrp="1" noChangeAspect="1"/>
          </p:cNvGrpSpPr>
          <p:nvPr/>
        </p:nvGrpSpPr>
        <p:grpSpPr>
          <a:xfrm>
            <a:off x="8718457" y="1834124"/>
            <a:ext cx="2205037" cy="4519612"/>
            <a:chOff x="4992688" y="1919288"/>
            <a:chExt cx="2205037" cy="4519612"/>
          </a:xfrm>
        </p:grpSpPr>
        <p:pic>
          <p:nvPicPr>
            <p:cNvPr id="9" name="Picture 8" descr="f09-05-9780124114616">
              <a:extLst>
                <a:ext uri="{FF2B5EF4-FFF2-40B4-BE49-F238E27FC236}">
                  <a16:creationId xmlns:a16="http://schemas.microsoft.com/office/drawing/2014/main" id="{4E0CAFEB-E70A-3844-32FA-11E4209F93D0}"/>
                </a:ext>
              </a:extLst>
            </p:cNvPr>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4992688" y="1919288"/>
              <a:ext cx="2205037" cy="4138612"/>
            </a:xfrm>
            <a:prstGeom prst="rect">
              <a:avLst/>
            </a:prstGeom>
            <a:noFill/>
            <a:ln>
              <a:noFill/>
            </a:ln>
          </p:spPr>
        </p:pic>
        <p:sp>
          <p:nvSpPr>
            <p:cNvPr id="10" name="Rectangle 9">
              <a:extLst>
                <a:ext uri="{FF2B5EF4-FFF2-40B4-BE49-F238E27FC236}">
                  <a16:creationId xmlns:a16="http://schemas.microsoft.com/office/drawing/2014/main" id="{6895BD0B-A25A-CD3D-CE5F-015BD6986619}"/>
                </a:ext>
              </a:extLst>
            </p:cNvPr>
            <p:cNvSpPr/>
            <p:nvPr/>
          </p:nvSpPr>
          <p:spPr>
            <a:xfrm>
              <a:off x="4992688" y="6096000"/>
              <a:ext cx="2205037" cy="342900"/>
            </a:xfrm>
            <a:prstGeom prst="rect">
              <a:avLst/>
            </a:prstGeom>
            <a:noFill/>
            <a:ln>
              <a:noFill/>
            </a:ln>
          </p:spPr>
          <p:txBody>
            <a:bodyPr anchor="ctr">
              <a:normAutofit fontScale="85000" lnSpcReduction="20000"/>
            </a:bodyPr>
            <a:lstStyle/>
            <a:p>
              <a:pPr algn="ctr"/>
              <a:r>
                <a:rPr lang="en-US" sz="2400" dirty="0"/>
                <a:t>f09-05</a:t>
              </a:r>
            </a:p>
          </p:txBody>
        </p:sp>
      </p:grpSp>
      <p:sp>
        <p:nvSpPr>
          <p:cNvPr id="12" name="Slide Number Placeholder 11">
            <a:extLst>
              <a:ext uri="{FF2B5EF4-FFF2-40B4-BE49-F238E27FC236}">
                <a16:creationId xmlns:a16="http://schemas.microsoft.com/office/drawing/2014/main" id="{9CBD42FF-2106-84D7-E40A-BF3B67670FE4}"/>
              </a:ext>
            </a:extLst>
          </p:cNvPr>
          <p:cNvSpPr>
            <a:spLocks noGrp="1"/>
          </p:cNvSpPr>
          <p:nvPr>
            <p:ph type="sldNum" sz="quarter" idx="12"/>
          </p:nvPr>
        </p:nvSpPr>
        <p:spPr/>
        <p:txBody>
          <a:bodyPr/>
          <a:lstStyle/>
          <a:p>
            <a:fld id="{DD40C559-0D42-4D76-92B1-8C19F3BDA397}" type="slidenum">
              <a:rPr lang="en-US" smtClean="0"/>
              <a:t>13</a:t>
            </a:fld>
            <a:endParaRPr lang="en-US"/>
          </a:p>
        </p:txBody>
      </p:sp>
    </p:spTree>
    <p:extLst>
      <p:ext uri="{BB962C8B-B14F-4D97-AF65-F5344CB8AC3E}">
        <p14:creationId xmlns:p14="http://schemas.microsoft.com/office/powerpoint/2010/main" val="2102977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6" y="144649"/>
            <a:ext cx="10515600" cy="1325563"/>
          </a:xfrm>
        </p:spPr>
        <p:txBody>
          <a:bodyPr/>
          <a:lstStyle/>
          <a:p>
            <a:r>
              <a:rPr lang="en-US" b="1" dirty="0"/>
              <a:t>Fact table - types of facts</a:t>
            </a:r>
          </a:p>
        </p:txBody>
      </p:sp>
      <p:sp>
        <p:nvSpPr>
          <p:cNvPr id="6" name="Content Placeholder 5">
            <a:extLst>
              <a:ext uri="{FF2B5EF4-FFF2-40B4-BE49-F238E27FC236}">
                <a16:creationId xmlns:a16="http://schemas.microsoft.com/office/drawing/2014/main" id="{D51498E3-6CBE-9B79-DC65-9F290097765A}"/>
              </a:ext>
            </a:extLst>
          </p:cNvPr>
          <p:cNvSpPr>
            <a:spLocks noGrp="1"/>
          </p:cNvSpPr>
          <p:nvPr>
            <p:ph sz="half" idx="1"/>
          </p:nvPr>
        </p:nvSpPr>
        <p:spPr>
          <a:xfrm>
            <a:off x="838196" y="1272988"/>
            <a:ext cx="10948259" cy="4706751"/>
          </a:xfrm>
        </p:spPr>
        <p:txBody>
          <a:bodyPr>
            <a:normAutofit/>
          </a:bodyPr>
          <a:lstStyle/>
          <a:p>
            <a:pPr marL="342900" indent="-342900"/>
            <a:r>
              <a:rPr lang="en-GB" sz="2000" dirty="0">
                <a:latin typeface="NotoSerif"/>
              </a:rPr>
              <a:t>After you’ve </a:t>
            </a:r>
            <a:r>
              <a:rPr lang="en-GB" sz="2000" dirty="0">
                <a:solidFill>
                  <a:srgbClr val="0070C0"/>
                </a:solidFill>
                <a:latin typeface="NotoSerif"/>
              </a:rPr>
              <a:t>defined the measures and their level of grain </a:t>
            </a:r>
            <a:r>
              <a:rPr lang="en-GB" sz="2000" dirty="0">
                <a:latin typeface="NotoSerif"/>
              </a:rPr>
              <a:t>in the facts, you need to </a:t>
            </a:r>
            <a:r>
              <a:rPr lang="en-GB" sz="2000" dirty="0">
                <a:solidFill>
                  <a:srgbClr val="0070C0"/>
                </a:solidFill>
                <a:latin typeface="NotoSerif"/>
              </a:rPr>
              <a:t>determine the numeric attributes of the types of measures </a:t>
            </a:r>
            <a:r>
              <a:rPr lang="en-GB" sz="2000" dirty="0">
                <a:latin typeface="NotoSerif"/>
              </a:rPr>
              <a:t>that are being stored in the fact. There are three types of measures: </a:t>
            </a:r>
          </a:p>
          <a:p>
            <a:pPr marL="342900" indent="-342900"/>
            <a:endParaRPr lang="en-GB" sz="1200" dirty="0">
              <a:solidFill>
                <a:srgbClr val="3A3A47"/>
              </a:solidFill>
              <a:effectLst/>
              <a:latin typeface="Palatino" pitchFamily="2" charset="77"/>
            </a:endParaRPr>
          </a:p>
          <a:p>
            <a:pPr marL="704850" indent="0">
              <a:buNone/>
            </a:pPr>
            <a:endParaRPr lang="en-GB" sz="2400" dirty="0">
              <a:latin typeface="NotoSerif"/>
            </a:endParaRPr>
          </a:p>
          <a:p>
            <a:pPr marL="1022350" indent="-317500">
              <a:buFont typeface="+mj-lt"/>
              <a:buAutoNum type="arabicPeriod"/>
            </a:pPr>
            <a:endParaRPr lang="en-GB" sz="2400" dirty="0">
              <a:latin typeface="NotoSerif"/>
            </a:endParaRPr>
          </a:p>
          <a:p>
            <a:pPr marL="342900" indent="-342900"/>
            <a:endParaRPr lang="en-GB" sz="2600" dirty="0">
              <a:latin typeface="NotoSerif"/>
            </a:endParaRPr>
          </a:p>
          <a:p>
            <a:pPr marL="342900" indent="-342900"/>
            <a:endParaRPr lang="en-GB" dirty="0">
              <a:latin typeface="NotoSerif"/>
            </a:endParaRPr>
          </a:p>
          <a:p>
            <a:pPr marL="342900" indent="-342900">
              <a:buFont typeface="Arial" panose="020B0604020202020204" pitchFamily="34" charset="0"/>
              <a:buChar char="•"/>
            </a:pPr>
            <a:endParaRPr lang="en-GB" sz="2800" dirty="0">
              <a:latin typeface="NotoSerif"/>
            </a:endParaRPr>
          </a:p>
          <a:p>
            <a:pPr marL="342900" indent="-342900">
              <a:buFont typeface="Arial" panose="020B0604020202020204" pitchFamily="34" charset="0"/>
              <a:buChar char="•"/>
            </a:pPr>
            <a:endParaRPr lang="en-GB" sz="2800" dirty="0">
              <a:latin typeface="NotoSerif"/>
            </a:endParaRPr>
          </a:p>
          <a:p>
            <a:pPr marL="342900" indent="-342900">
              <a:buFont typeface="Arial" panose="020B0604020202020204" pitchFamily="34" charset="0"/>
              <a:buChar char="•"/>
            </a:pPr>
            <a:endParaRPr lang="en-GB" sz="2800" dirty="0">
              <a:latin typeface="NotoSerif"/>
            </a:endParaRPr>
          </a:p>
        </p:txBody>
      </p:sp>
      <p:sp>
        <p:nvSpPr>
          <p:cNvPr id="3" name="TextBox 2">
            <a:extLst>
              <a:ext uri="{FF2B5EF4-FFF2-40B4-BE49-F238E27FC236}">
                <a16:creationId xmlns:a16="http://schemas.microsoft.com/office/drawing/2014/main" id="{8C7A36DB-6945-0684-FB29-65C67EB15999}"/>
              </a:ext>
            </a:extLst>
          </p:cNvPr>
          <p:cNvSpPr txBox="1"/>
          <p:nvPr/>
        </p:nvSpPr>
        <p:spPr>
          <a:xfrm>
            <a:off x="405539" y="2479399"/>
            <a:ext cx="3646507" cy="4108817"/>
          </a:xfrm>
          <a:prstGeom prst="rect">
            <a:avLst/>
          </a:prstGeom>
          <a:solidFill>
            <a:schemeClr val="accent1">
              <a:lumMod val="20000"/>
              <a:lumOff val="80000"/>
            </a:schemeClr>
          </a:solidFill>
        </p:spPr>
        <p:txBody>
          <a:bodyPr wrap="square" rtlCol="0">
            <a:spAutoFit/>
          </a:bodyPr>
          <a:lstStyle/>
          <a:p>
            <a:pPr algn="ctr"/>
            <a:r>
              <a:rPr lang="en-GB" sz="1800" b="1" dirty="0">
                <a:latin typeface="NotoSerif"/>
              </a:rPr>
              <a:t>Additive Facts</a:t>
            </a:r>
          </a:p>
          <a:p>
            <a:pPr algn="ctr"/>
            <a:endParaRPr lang="en-GB" sz="900" b="1" dirty="0">
              <a:latin typeface="NotoSerif"/>
            </a:endParaRPr>
          </a:p>
          <a:p>
            <a:pPr marL="285750" indent="-285750">
              <a:buFont typeface="System Font Regular"/>
              <a:buChar char="-"/>
            </a:pPr>
            <a:r>
              <a:rPr lang="en-GB" dirty="0">
                <a:latin typeface="NotoSerif"/>
              </a:rPr>
              <a:t>T</a:t>
            </a:r>
            <a:r>
              <a:rPr lang="en-GB" sz="1800" dirty="0">
                <a:latin typeface="NotoSerif"/>
              </a:rPr>
              <a:t>he easiest to define and manage. </a:t>
            </a:r>
          </a:p>
          <a:p>
            <a:pPr marL="285750" indent="-285750">
              <a:buFont typeface="System Font Regular"/>
              <a:buChar char="-"/>
            </a:pPr>
            <a:r>
              <a:rPr lang="en-GB" sz="1800" dirty="0">
                <a:latin typeface="NotoSerif"/>
              </a:rPr>
              <a:t>It’s simply a measure of the fact table that can be added across all dimensions. </a:t>
            </a:r>
          </a:p>
          <a:p>
            <a:pPr marL="285750" indent="-285750">
              <a:buFont typeface="System Font Regular"/>
              <a:buChar char="-"/>
            </a:pPr>
            <a:r>
              <a:rPr lang="en-GB" sz="1800" dirty="0">
                <a:latin typeface="NotoSerif"/>
              </a:rPr>
              <a:t>E.g. the quantity of items you bought in an online store—such as the number of books. It can be aggregated by all applicable dimensions, which in our example is customer, store, product, and date.</a:t>
            </a:r>
          </a:p>
          <a:p>
            <a:pPr marL="285750" indent="-285750">
              <a:buFont typeface="System Font Regular"/>
              <a:buChar char="-"/>
            </a:pPr>
            <a:endParaRPr lang="en-GB" sz="1800" dirty="0">
              <a:latin typeface="NotoSerif"/>
            </a:endParaRPr>
          </a:p>
        </p:txBody>
      </p:sp>
      <p:sp>
        <p:nvSpPr>
          <p:cNvPr id="4" name="TextBox 3">
            <a:extLst>
              <a:ext uri="{FF2B5EF4-FFF2-40B4-BE49-F238E27FC236}">
                <a16:creationId xmlns:a16="http://schemas.microsoft.com/office/drawing/2014/main" id="{B417267D-82E5-1699-9CCD-A49659258A4D}"/>
              </a:ext>
            </a:extLst>
          </p:cNvPr>
          <p:cNvSpPr txBox="1"/>
          <p:nvPr/>
        </p:nvSpPr>
        <p:spPr>
          <a:xfrm>
            <a:off x="4272746" y="2479399"/>
            <a:ext cx="3646507" cy="4108817"/>
          </a:xfrm>
          <a:prstGeom prst="rect">
            <a:avLst/>
          </a:prstGeom>
          <a:solidFill>
            <a:schemeClr val="accent1">
              <a:lumMod val="20000"/>
              <a:lumOff val="80000"/>
            </a:schemeClr>
          </a:solidFill>
        </p:spPr>
        <p:txBody>
          <a:bodyPr wrap="square" rtlCol="0">
            <a:spAutoFit/>
          </a:bodyPr>
          <a:lstStyle/>
          <a:p>
            <a:pPr algn="ctr"/>
            <a:r>
              <a:rPr lang="en-GB" sz="1800" b="1" dirty="0" err="1">
                <a:latin typeface="NotoSerif"/>
              </a:rPr>
              <a:t>Semiadditive</a:t>
            </a:r>
            <a:r>
              <a:rPr lang="en-GB" sz="1800" b="1" dirty="0">
                <a:latin typeface="NotoSerif"/>
              </a:rPr>
              <a:t> facts</a:t>
            </a:r>
          </a:p>
          <a:p>
            <a:pPr algn="ctr"/>
            <a:endParaRPr lang="en-GB" sz="900" b="1" dirty="0">
              <a:latin typeface="NotoSerif"/>
            </a:endParaRPr>
          </a:p>
          <a:p>
            <a:pPr marL="285750" indent="-285750">
              <a:buFont typeface="System Font Regular"/>
              <a:buChar char="-"/>
            </a:pPr>
            <a:r>
              <a:rPr lang="en-GB" dirty="0">
                <a:latin typeface="NotoSerif"/>
              </a:rPr>
              <a:t>These are measurements in the fact table that can be added across some dimensions but not others. </a:t>
            </a:r>
            <a:endParaRPr lang="en-GB" sz="1200" dirty="0">
              <a:latin typeface="NotoSerif"/>
            </a:endParaRPr>
          </a:p>
          <a:p>
            <a:pPr marL="285750" indent="-285750">
              <a:buFont typeface="System Font Regular"/>
              <a:buChar char="-"/>
            </a:pPr>
            <a:r>
              <a:rPr lang="en-GB" dirty="0">
                <a:latin typeface="NotoSerif"/>
              </a:rPr>
              <a:t>E.g. bank account balances, the number of students attending a class, or inventory levels. You can’t simply add 12 months of account balances and get how much money somebody has in a bank account. In this case, you would average those balances over 12 months. </a:t>
            </a:r>
          </a:p>
        </p:txBody>
      </p:sp>
      <p:sp>
        <p:nvSpPr>
          <p:cNvPr id="5" name="TextBox 4">
            <a:extLst>
              <a:ext uri="{FF2B5EF4-FFF2-40B4-BE49-F238E27FC236}">
                <a16:creationId xmlns:a16="http://schemas.microsoft.com/office/drawing/2014/main" id="{4A7438B5-2854-FA85-7665-676E26C9F9B6}"/>
              </a:ext>
            </a:extLst>
          </p:cNvPr>
          <p:cNvSpPr txBox="1"/>
          <p:nvPr/>
        </p:nvSpPr>
        <p:spPr>
          <a:xfrm>
            <a:off x="8139948" y="2479399"/>
            <a:ext cx="3646507" cy="4108817"/>
          </a:xfrm>
          <a:prstGeom prst="rect">
            <a:avLst/>
          </a:prstGeom>
          <a:solidFill>
            <a:schemeClr val="accent1">
              <a:lumMod val="20000"/>
              <a:lumOff val="80000"/>
            </a:schemeClr>
          </a:solidFill>
        </p:spPr>
        <p:txBody>
          <a:bodyPr wrap="square" rtlCol="0">
            <a:spAutoFit/>
          </a:bodyPr>
          <a:lstStyle/>
          <a:p>
            <a:pPr algn="ctr"/>
            <a:r>
              <a:rPr lang="en-GB" sz="1800" b="1" dirty="0">
                <a:latin typeface="NotoSerif"/>
              </a:rPr>
              <a:t>Non-additive facts</a:t>
            </a:r>
          </a:p>
          <a:p>
            <a:pPr algn="ctr"/>
            <a:endParaRPr lang="en-GB" sz="900" b="1" dirty="0">
              <a:latin typeface="NotoSerif"/>
            </a:endParaRPr>
          </a:p>
          <a:p>
            <a:pPr marL="285750" indent="-285750">
              <a:buFont typeface="System Font Regular"/>
              <a:buChar char="-"/>
            </a:pPr>
            <a:r>
              <a:rPr lang="en-GB" dirty="0">
                <a:latin typeface="NotoSerif"/>
              </a:rPr>
              <a:t>Nonadditive facts are measures in fact tables that can’t be added across any dimensions.</a:t>
            </a:r>
          </a:p>
          <a:p>
            <a:pPr marL="285750" indent="-285750">
              <a:buFont typeface="System Font Regular"/>
              <a:buChar char="-"/>
            </a:pPr>
            <a:r>
              <a:rPr lang="en-GB" dirty="0">
                <a:latin typeface="NotoSerif"/>
              </a:rPr>
              <a:t>Examples of these include unit prices, ratios, and temperatures; even though they are numbers they aren’t supposed to be added</a:t>
            </a:r>
            <a:endParaRPr lang="en-GB" dirty="0">
              <a:effectLst/>
            </a:endParaRPr>
          </a:p>
          <a:p>
            <a:pPr marL="285750" indent="-285750">
              <a:buFont typeface="System Font Regular"/>
              <a:buChar char="-"/>
            </a:pPr>
            <a:endParaRPr lang="en-GB" dirty="0">
              <a:latin typeface="NotoSerif"/>
            </a:endParaRPr>
          </a:p>
          <a:p>
            <a:pPr marL="285750" indent="-285750">
              <a:buFont typeface="System Font Regular"/>
              <a:buChar char="-"/>
            </a:pPr>
            <a:endParaRPr lang="en-GB" sz="1800" dirty="0">
              <a:latin typeface="NotoSerif"/>
            </a:endParaRPr>
          </a:p>
          <a:p>
            <a:pPr marL="285750" indent="-285750">
              <a:buFont typeface="System Font Regular"/>
              <a:buChar char="-"/>
            </a:pPr>
            <a:endParaRPr lang="en-GB" dirty="0">
              <a:latin typeface="NotoSerif"/>
            </a:endParaRPr>
          </a:p>
          <a:p>
            <a:pPr marL="285750" indent="-285750">
              <a:buFont typeface="System Font Regular"/>
              <a:buChar char="-"/>
            </a:pPr>
            <a:endParaRPr lang="en-GB" sz="1800" dirty="0">
              <a:latin typeface="NotoSerif"/>
            </a:endParaRPr>
          </a:p>
          <a:p>
            <a:pPr marL="285750" indent="-285750">
              <a:buFont typeface="System Font Regular"/>
              <a:buChar char="-"/>
            </a:pPr>
            <a:endParaRPr lang="en-GB" dirty="0">
              <a:latin typeface="NotoSerif"/>
            </a:endParaRPr>
          </a:p>
          <a:p>
            <a:endParaRPr lang="en-GB" sz="1800" dirty="0">
              <a:latin typeface="NotoSerif"/>
            </a:endParaRPr>
          </a:p>
        </p:txBody>
      </p:sp>
      <p:sp>
        <p:nvSpPr>
          <p:cNvPr id="8" name="Slide Number Placeholder 7">
            <a:extLst>
              <a:ext uri="{FF2B5EF4-FFF2-40B4-BE49-F238E27FC236}">
                <a16:creationId xmlns:a16="http://schemas.microsoft.com/office/drawing/2014/main" id="{B61D2739-7E2B-81D3-C0BA-D2536ACEFAA8}"/>
              </a:ext>
            </a:extLst>
          </p:cNvPr>
          <p:cNvSpPr>
            <a:spLocks noGrp="1"/>
          </p:cNvSpPr>
          <p:nvPr>
            <p:ph type="sldNum" sz="quarter" idx="12"/>
          </p:nvPr>
        </p:nvSpPr>
        <p:spPr/>
        <p:txBody>
          <a:bodyPr/>
          <a:lstStyle/>
          <a:p>
            <a:fld id="{DD40C559-0D42-4D76-92B1-8C19F3BDA397}" type="slidenum">
              <a:rPr lang="en-US" smtClean="0"/>
              <a:t>14</a:t>
            </a:fld>
            <a:endParaRPr lang="en-US"/>
          </a:p>
        </p:txBody>
      </p:sp>
    </p:spTree>
    <p:extLst>
      <p:ext uri="{BB962C8B-B14F-4D97-AF65-F5344CB8AC3E}">
        <p14:creationId xmlns:p14="http://schemas.microsoft.com/office/powerpoint/2010/main" val="41486105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6" y="144649"/>
            <a:ext cx="10515600" cy="1325563"/>
          </a:xfrm>
        </p:spPr>
        <p:txBody>
          <a:bodyPr/>
          <a:lstStyle/>
          <a:p>
            <a:r>
              <a:rPr lang="en-US" b="1" dirty="0"/>
              <a:t>Fact table - types of facts (cont.)</a:t>
            </a:r>
          </a:p>
        </p:txBody>
      </p:sp>
      <p:sp>
        <p:nvSpPr>
          <p:cNvPr id="6" name="Content Placeholder 5">
            <a:extLst>
              <a:ext uri="{FF2B5EF4-FFF2-40B4-BE49-F238E27FC236}">
                <a16:creationId xmlns:a16="http://schemas.microsoft.com/office/drawing/2014/main" id="{D51498E3-6CBE-9B79-DC65-9F290097765A}"/>
              </a:ext>
            </a:extLst>
          </p:cNvPr>
          <p:cNvSpPr>
            <a:spLocks noGrp="1"/>
          </p:cNvSpPr>
          <p:nvPr>
            <p:ph sz="half" idx="1"/>
          </p:nvPr>
        </p:nvSpPr>
        <p:spPr>
          <a:xfrm>
            <a:off x="838196" y="1649506"/>
            <a:ext cx="10948259" cy="4330233"/>
          </a:xfrm>
        </p:spPr>
        <p:txBody>
          <a:bodyPr>
            <a:normAutofit fontScale="92500" lnSpcReduction="10000"/>
          </a:bodyPr>
          <a:lstStyle/>
          <a:p>
            <a:r>
              <a:rPr lang="en-GB" sz="2600" dirty="0">
                <a:latin typeface="NotoSerif"/>
              </a:rPr>
              <a:t>It’s important to understand the concepts of additive, </a:t>
            </a:r>
            <a:r>
              <a:rPr lang="en-GB" sz="2600" dirty="0" err="1">
                <a:latin typeface="NotoSerif"/>
              </a:rPr>
              <a:t>semiadditive</a:t>
            </a:r>
            <a:r>
              <a:rPr lang="en-GB" sz="2600" dirty="0">
                <a:latin typeface="NotoSerif"/>
              </a:rPr>
              <a:t>, and nonadditive facts </a:t>
            </a:r>
            <a:r>
              <a:rPr lang="en-GB" sz="2600" dirty="0">
                <a:solidFill>
                  <a:srgbClr val="0070C0"/>
                </a:solidFill>
                <a:latin typeface="NotoSerif"/>
              </a:rPr>
              <a:t>because aggregating or summarizing data </a:t>
            </a:r>
            <a:r>
              <a:rPr lang="en-GB" sz="2600" dirty="0">
                <a:latin typeface="NotoSerif"/>
              </a:rPr>
              <a:t>is:</a:t>
            </a:r>
          </a:p>
          <a:p>
            <a:pPr marL="811213" indent="-230188">
              <a:buFont typeface="System Font Regular"/>
              <a:buChar char="-"/>
            </a:pPr>
            <a:r>
              <a:rPr lang="en-GB" sz="2600" dirty="0">
                <a:latin typeface="NotoSerif"/>
              </a:rPr>
              <a:t>a big part of reporting and analysis.</a:t>
            </a:r>
          </a:p>
          <a:p>
            <a:pPr marL="811213" indent="-230188">
              <a:buFont typeface="System Font Regular"/>
              <a:buChar char="-"/>
            </a:pPr>
            <a:r>
              <a:rPr lang="en-GB" sz="2600" dirty="0">
                <a:latin typeface="NotoSerif"/>
              </a:rPr>
              <a:t>It’s one of the key benefits of using dimensional models, </a:t>
            </a:r>
          </a:p>
          <a:p>
            <a:pPr marL="811213" indent="-230188">
              <a:buFont typeface="System Font Regular"/>
              <a:buChar char="-"/>
            </a:pPr>
            <a:r>
              <a:rPr lang="en-GB" sz="2600" dirty="0">
                <a:latin typeface="NotoSerif"/>
              </a:rPr>
              <a:t>and one of the things for which it is most often used.</a:t>
            </a:r>
          </a:p>
          <a:p>
            <a:pPr marL="811213" indent="-230188">
              <a:buFont typeface="System Font Regular"/>
              <a:buChar char="-"/>
            </a:pPr>
            <a:endParaRPr lang="en-GB" sz="2600" dirty="0">
              <a:latin typeface="NotoSerif"/>
            </a:endParaRPr>
          </a:p>
          <a:p>
            <a:r>
              <a:rPr lang="en-GB" sz="2600" dirty="0">
                <a:latin typeface="NotoSerif"/>
              </a:rPr>
              <a:t>After you define measures and determine whether they are additive, nonadditive, or </a:t>
            </a:r>
            <a:r>
              <a:rPr lang="en-GB" sz="2600" dirty="0" err="1">
                <a:latin typeface="NotoSerif"/>
              </a:rPr>
              <a:t>semiadditive</a:t>
            </a:r>
            <a:r>
              <a:rPr lang="en-GB" sz="2600" dirty="0">
                <a:latin typeface="NotoSerif"/>
              </a:rPr>
              <a:t> facts, you need to establish how they can be </a:t>
            </a:r>
            <a:r>
              <a:rPr lang="en-GB" sz="2600" dirty="0" err="1">
                <a:latin typeface="NotoSerif"/>
              </a:rPr>
              <a:t>analyzed</a:t>
            </a:r>
            <a:r>
              <a:rPr lang="en-GB" sz="2600" dirty="0">
                <a:latin typeface="NotoSerif"/>
              </a:rPr>
              <a:t> in BI. </a:t>
            </a:r>
          </a:p>
          <a:p>
            <a:r>
              <a:rPr lang="en-GB" sz="2600" dirty="0">
                <a:latin typeface="NotoSerif"/>
              </a:rPr>
              <a:t>It is the BI team’s responsibility to </a:t>
            </a:r>
            <a:r>
              <a:rPr lang="en-GB" sz="2600" dirty="0">
                <a:solidFill>
                  <a:srgbClr val="0070C0"/>
                </a:solidFill>
                <a:latin typeface="NotoSerif"/>
              </a:rPr>
              <a:t>ensure that the business people performing the analysis know what type of measure they are accessing to prevent the risk of using data inappropriately. </a:t>
            </a:r>
          </a:p>
          <a:p>
            <a:pPr marL="811213" indent="-230188">
              <a:buFont typeface="System Font Regular"/>
              <a:buChar char="-"/>
            </a:pPr>
            <a:endParaRPr lang="en-GB" sz="2600" dirty="0">
              <a:latin typeface="NotoSerif"/>
            </a:endParaRPr>
          </a:p>
          <a:p>
            <a:pPr marL="0" indent="0">
              <a:buNone/>
            </a:pPr>
            <a:endParaRPr lang="en-GB" sz="2600" dirty="0">
              <a:latin typeface="NotoSerif"/>
            </a:endParaRPr>
          </a:p>
          <a:p>
            <a:pPr marL="342900" indent="-342900"/>
            <a:endParaRPr lang="en-GB" sz="1200" dirty="0">
              <a:solidFill>
                <a:srgbClr val="3A3A47"/>
              </a:solidFill>
              <a:effectLst/>
              <a:latin typeface="Palatino" pitchFamily="2" charset="77"/>
            </a:endParaRPr>
          </a:p>
          <a:p>
            <a:pPr marL="704850" indent="0">
              <a:buNone/>
            </a:pPr>
            <a:endParaRPr lang="en-GB" sz="2400" dirty="0">
              <a:latin typeface="NotoSerif"/>
            </a:endParaRPr>
          </a:p>
          <a:p>
            <a:pPr marL="1022350" indent="-317500">
              <a:buFont typeface="+mj-lt"/>
              <a:buAutoNum type="arabicPeriod"/>
            </a:pPr>
            <a:endParaRPr lang="en-GB" sz="2400" dirty="0">
              <a:latin typeface="NotoSerif"/>
            </a:endParaRPr>
          </a:p>
          <a:p>
            <a:pPr marL="342900" indent="-342900"/>
            <a:endParaRPr lang="en-GB" sz="2600" dirty="0">
              <a:latin typeface="NotoSerif"/>
            </a:endParaRPr>
          </a:p>
        </p:txBody>
      </p:sp>
      <p:sp>
        <p:nvSpPr>
          <p:cNvPr id="8" name="Slide Number Placeholder 7">
            <a:extLst>
              <a:ext uri="{FF2B5EF4-FFF2-40B4-BE49-F238E27FC236}">
                <a16:creationId xmlns:a16="http://schemas.microsoft.com/office/drawing/2014/main" id="{010F9D66-38FC-C8F4-B182-CF2AF37BC7F4}"/>
              </a:ext>
            </a:extLst>
          </p:cNvPr>
          <p:cNvSpPr>
            <a:spLocks noGrp="1"/>
          </p:cNvSpPr>
          <p:nvPr>
            <p:ph type="sldNum" sz="quarter" idx="12"/>
          </p:nvPr>
        </p:nvSpPr>
        <p:spPr/>
        <p:txBody>
          <a:bodyPr/>
          <a:lstStyle/>
          <a:p>
            <a:fld id="{DD40C559-0D42-4D76-92B1-8C19F3BDA397}" type="slidenum">
              <a:rPr lang="en-US" smtClean="0"/>
              <a:t>15</a:t>
            </a:fld>
            <a:endParaRPr lang="en-US"/>
          </a:p>
        </p:txBody>
      </p:sp>
    </p:spTree>
    <p:extLst>
      <p:ext uri="{BB962C8B-B14F-4D97-AF65-F5344CB8AC3E}">
        <p14:creationId xmlns:p14="http://schemas.microsoft.com/office/powerpoint/2010/main" val="494287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Dimensions</a:t>
            </a:r>
          </a:p>
        </p:txBody>
      </p:sp>
      <p:sp>
        <p:nvSpPr>
          <p:cNvPr id="6" name="Content Placeholder 5">
            <a:extLst>
              <a:ext uri="{FF2B5EF4-FFF2-40B4-BE49-F238E27FC236}">
                <a16:creationId xmlns:a16="http://schemas.microsoft.com/office/drawing/2014/main" id="{9D7C5C71-5A3F-FE85-5A87-90FF2335A43B}"/>
              </a:ext>
            </a:extLst>
          </p:cNvPr>
          <p:cNvSpPr txBox="1">
            <a:spLocks/>
          </p:cNvSpPr>
          <p:nvPr/>
        </p:nvSpPr>
        <p:spPr>
          <a:xfrm>
            <a:off x="589429" y="1690688"/>
            <a:ext cx="10764371" cy="4802187"/>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10000"/>
              </a:lnSpc>
              <a:spcAft>
                <a:spcPts val="600"/>
              </a:spcAft>
            </a:pPr>
            <a:r>
              <a:rPr lang="en-GB" dirty="0">
                <a:latin typeface="NotoSerif"/>
              </a:rPr>
              <a:t>A dimension is an entity that </a:t>
            </a:r>
            <a:r>
              <a:rPr lang="en-GB" dirty="0">
                <a:solidFill>
                  <a:srgbClr val="0070C0"/>
                </a:solidFill>
                <a:latin typeface="NotoSerif"/>
              </a:rPr>
              <a:t>establishes the business context for the measures </a:t>
            </a:r>
            <a:r>
              <a:rPr lang="en-GB" dirty="0">
                <a:latin typeface="NotoSerif"/>
              </a:rPr>
              <a:t>(facts) used by an enterprise. </a:t>
            </a:r>
          </a:p>
          <a:p>
            <a:pPr marL="342900" indent="-342900">
              <a:lnSpc>
                <a:spcPct val="110000"/>
              </a:lnSpc>
              <a:spcAft>
                <a:spcPts val="600"/>
              </a:spcAft>
            </a:pPr>
            <a:r>
              <a:rPr lang="en-GB" dirty="0">
                <a:latin typeface="NotoSerif"/>
              </a:rPr>
              <a:t>Dimensions define the who, what, where, and why of the dimensional model, and group similar attributes into a category or subject area. </a:t>
            </a:r>
          </a:p>
          <a:p>
            <a:pPr marL="342900" indent="-342900">
              <a:lnSpc>
                <a:spcPct val="110000"/>
              </a:lnSpc>
              <a:spcAft>
                <a:spcPts val="600"/>
              </a:spcAft>
            </a:pPr>
            <a:r>
              <a:rPr lang="en-GB" dirty="0">
                <a:latin typeface="NotoSerif"/>
              </a:rPr>
              <a:t>Whereas </a:t>
            </a:r>
            <a:r>
              <a:rPr lang="en-GB" dirty="0">
                <a:solidFill>
                  <a:srgbClr val="0070C0"/>
                </a:solidFill>
                <a:latin typeface="NotoSerif"/>
              </a:rPr>
              <a:t>facts are numeric</a:t>
            </a:r>
            <a:r>
              <a:rPr lang="en-GB" dirty="0">
                <a:latin typeface="NotoSerif"/>
              </a:rPr>
              <a:t>, </a:t>
            </a:r>
            <a:r>
              <a:rPr lang="en-GB" dirty="0">
                <a:solidFill>
                  <a:srgbClr val="0070C0"/>
                </a:solidFill>
                <a:latin typeface="NotoSerif"/>
              </a:rPr>
              <a:t>dimensions are descriptive </a:t>
            </a:r>
            <a:r>
              <a:rPr lang="en-GB" dirty="0">
                <a:latin typeface="NotoSerif"/>
              </a:rPr>
              <a:t>in nature (although some of those descriptions, such as a product list price, may be numeric).</a:t>
            </a:r>
          </a:p>
          <a:p>
            <a:pPr marL="342900" indent="-342900">
              <a:lnSpc>
                <a:spcPct val="110000"/>
              </a:lnSpc>
              <a:spcAft>
                <a:spcPts val="600"/>
              </a:spcAft>
            </a:pPr>
            <a:r>
              <a:rPr lang="en-GB" dirty="0">
                <a:latin typeface="NotoSerif"/>
              </a:rPr>
              <a:t>Creating a dimension enables facts to store attributes in a single place, rather than multiplying them redundantly across the rows of the fact tables </a:t>
            </a:r>
            <a:r>
              <a:rPr lang="en-GB" dirty="0">
                <a:solidFill>
                  <a:srgbClr val="0070C0"/>
                </a:solidFill>
                <a:latin typeface="NotoSerif"/>
              </a:rPr>
              <a:t>(</a:t>
            </a:r>
            <a:r>
              <a:rPr lang="en-GB" dirty="0" err="1">
                <a:solidFill>
                  <a:srgbClr val="0070C0"/>
                </a:solidFill>
                <a:latin typeface="NotoSerif"/>
              </a:rPr>
              <a:t>i.e</a:t>
            </a:r>
            <a:r>
              <a:rPr lang="en-GB" dirty="0">
                <a:solidFill>
                  <a:srgbClr val="0070C0"/>
                </a:solidFill>
                <a:latin typeface="NotoSerif"/>
              </a:rPr>
              <a:t>, eliminates redundancy).</a:t>
            </a:r>
          </a:p>
          <a:p>
            <a:pPr marL="342900" indent="-342900">
              <a:lnSpc>
                <a:spcPct val="110000"/>
              </a:lnSpc>
              <a:spcAft>
                <a:spcPts val="600"/>
              </a:spcAft>
            </a:pPr>
            <a:r>
              <a:rPr lang="en-GB" dirty="0">
                <a:latin typeface="NotoSerif"/>
              </a:rPr>
              <a:t>Another benefit of dimensions is that </a:t>
            </a:r>
            <a:r>
              <a:rPr lang="en-GB" dirty="0">
                <a:solidFill>
                  <a:srgbClr val="0070C0"/>
                </a:solidFill>
                <a:latin typeface="NotoSerif"/>
              </a:rPr>
              <a:t>it enables dimensional attributes to change without having to alter the underlying facts</a:t>
            </a:r>
            <a:r>
              <a:rPr lang="en-GB" dirty="0">
                <a:latin typeface="NotoSerif"/>
              </a:rPr>
              <a:t>—avoiding potentially complex and time-consuming processing. </a:t>
            </a:r>
          </a:p>
          <a:p>
            <a:pPr marL="342900" indent="-342900">
              <a:lnSpc>
                <a:spcPct val="110000"/>
              </a:lnSpc>
              <a:spcAft>
                <a:spcPts val="600"/>
              </a:spcAft>
            </a:pPr>
            <a:endParaRPr lang="en-GB" sz="2600" dirty="0">
              <a:latin typeface="NotoSerif"/>
            </a:endParaRPr>
          </a:p>
          <a:p>
            <a:pPr marL="342900" indent="-342900"/>
            <a:endParaRPr lang="en-GB" sz="2600" dirty="0">
              <a:latin typeface="NotoSerif"/>
            </a:endParaRPr>
          </a:p>
          <a:p>
            <a:pPr marL="342900" indent="-342900"/>
            <a:endParaRPr lang="en-GB" sz="2600" dirty="0">
              <a:latin typeface="NotoSerif"/>
            </a:endParaRPr>
          </a:p>
          <a:p>
            <a:pPr marL="342900" indent="-342900"/>
            <a:endParaRPr lang="en-GB" sz="2600" dirty="0">
              <a:latin typeface="NotoSerif"/>
            </a:endParaRPr>
          </a:p>
          <a:p>
            <a:pPr marL="342900" indent="-342900"/>
            <a:endParaRPr lang="en-GB" sz="2600" dirty="0">
              <a:latin typeface="NotoSerif"/>
            </a:endParaRPr>
          </a:p>
          <a:p>
            <a:pPr marL="342900" indent="-342900"/>
            <a:endParaRPr lang="en-GB" sz="2600" dirty="0">
              <a:latin typeface="NotoSerif"/>
            </a:endParaRPr>
          </a:p>
          <a:p>
            <a:pPr marL="342900" indent="-342900"/>
            <a:endParaRPr lang="en-GB" sz="2600" dirty="0">
              <a:latin typeface="NotoSerif"/>
            </a:endParaRPr>
          </a:p>
          <a:p>
            <a:endParaRPr lang="en-US" dirty="0"/>
          </a:p>
        </p:txBody>
      </p:sp>
      <p:sp>
        <p:nvSpPr>
          <p:cNvPr id="11" name="Slide Number Placeholder 10">
            <a:extLst>
              <a:ext uri="{FF2B5EF4-FFF2-40B4-BE49-F238E27FC236}">
                <a16:creationId xmlns:a16="http://schemas.microsoft.com/office/drawing/2014/main" id="{D0028C80-DB21-7728-003C-59E90C97A46E}"/>
              </a:ext>
            </a:extLst>
          </p:cNvPr>
          <p:cNvSpPr>
            <a:spLocks noGrp="1"/>
          </p:cNvSpPr>
          <p:nvPr>
            <p:ph type="sldNum" sz="quarter" idx="12"/>
          </p:nvPr>
        </p:nvSpPr>
        <p:spPr/>
        <p:txBody>
          <a:bodyPr/>
          <a:lstStyle/>
          <a:p>
            <a:fld id="{DD40C559-0D42-4D76-92B1-8C19F3BDA397}" type="slidenum">
              <a:rPr lang="en-US" smtClean="0"/>
              <a:t>16</a:t>
            </a:fld>
            <a:endParaRPr lang="en-US"/>
          </a:p>
        </p:txBody>
      </p:sp>
    </p:spTree>
    <p:extLst>
      <p:ext uri="{BB962C8B-B14F-4D97-AF65-F5344CB8AC3E}">
        <p14:creationId xmlns:p14="http://schemas.microsoft.com/office/powerpoint/2010/main" val="3204594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Dimensions (cont.)</a:t>
            </a:r>
          </a:p>
        </p:txBody>
      </p:sp>
      <p:grpSp>
        <p:nvGrpSpPr>
          <p:cNvPr id="5" name="Group 4"/>
          <p:cNvGrpSpPr>
            <a:grpSpLocks noGrp="1" noUngrp="1" noChangeAspect="1"/>
          </p:cNvGrpSpPr>
          <p:nvPr/>
        </p:nvGrpSpPr>
        <p:grpSpPr>
          <a:xfrm>
            <a:off x="8379759" y="1902666"/>
            <a:ext cx="3429000" cy="4519612"/>
            <a:chOff x="4381500" y="1919288"/>
            <a:chExt cx="3429000" cy="4519612"/>
          </a:xfrm>
        </p:grpSpPr>
        <p:pic>
          <p:nvPicPr>
            <p:cNvPr id="3" name="Picture 2" descr="f09-06-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4381500" y="1919288"/>
              <a:ext cx="3429000" cy="4138612"/>
            </a:xfrm>
            <a:prstGeom prst="rect">
              <a:avLst/>
            </a:prstGeom>
            <a:noFill/>
            <a:ln>
              <a:noFill/>
            </a:ln>
          </p:spPr>
        </p:pic>
        <p:sp>
          <p:nvSpPr>
            <p:cNvPr id="4" name="Rectangle 3"/>
            <p:cNvSpPr/>
            <p:nvPr/>
          </p:nvSpPr>
          <p:spPr>
            <a:xfrm>
              <a:off x="4381500" y="6096000"/>
              <a:ext cx="3429000" cy="342900"/>
            </a:xfrm>
            <a:prstGeom prst="rect">
              <a:avLst/>
            </a:prstGeom>
            <a:noFill/>
            <a:ln>
              <a:noFill/>
            </a:ln>
          </p:spPr>
          <p:txBody>
            <a:bodyPr anchor="ctr">
              <a:normAutofit fontScale="85000" lnSpcReduction="20000"/>
            </a:bodyPr>
            <a:lstStyle/>
            <a:p>
              <a:pPr algn="ctr"/>
              <a:r>
                <a:rPr lang="en-US" sz="2400" dirty="0"/>
                <a:t>f09-06</a:t>
              </a:r>
            </a:p>
          </p:txBody>
        </p:sp>
      </p:grpSp>
      <p:sp>
        <p:nvSpPr>
          <p:cNvPr id="6" name="Content Placeholder 5">
            <a:extLst>
              <a:ext uri="{FF2B5EF4-FFF2-40B4-BE49-F238E27FC236}">
                <a16:creationId xmlns:a16="http://schemas.microsoft.com/office/drawing/2014/main" id="{9D7C5C71-5A3F-FE85-5A87-90FF2335A43B}"/>
              </a:ext>
            </a:extLst>
          </p:cNvPr>
          <p:cNvSpPr txBox="1">
            <a:spLocks/>
          </p:cNvSpPr>
          <p:nvPr/>
        </p:nvSpPr>
        <p:spPr>
          <a:xfrm>
            <a:off x="838199" y="1825625"/>
            <a:ext cx="7265895"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GB" sz="2200" dirty="0">
                <a:solidFill>
                  <a:srgbClr val="FF0000"/>
                </a:solidFill>
                <a:latin typeface="NotoSerif"/>
              </a:rPr>
              <a:t>From a business perspective</a:t>
            </a:r>
            <a:r>
              <a:rPr lang="en-GB" sz="2200" dirty="0">
                <a:latin typeface="NotoSerif"/>
              </a:rPr>
              <a:t>, the key purpose of dimensions it to use their attributes to </a:t>
            </a:r>
            <a:r>
              <a:rPr lang="en-GB" sz="2200" dirty="0">
                <a:solidFill>
                  <a:srgbClr val="0070C0"/>
                </a:solidFill>
                <a:latin typeface="NotoSerif"/>
              </a:rPr>
              <a:t>filter and </a:t>
            </a:r>
            <a:r>
              <a:rPr lang="en-GB" sz="2200" dirty="0" err="1">
                <a:solidFill>
                  <a:srgbClr val="0070C0"/>
                </a:solidFill>
                <a:latin typeface="NotoSerif"/>
              </a:rPr>
              <a:t>analyze</a:t>
            </a:r>
            <a:r>
              <a:rPr lang="en-GB" sz="2200" dirty="0">
                <a:solidFill>
                  <a:srgbClr val="0070C0"/>
                </a:solidFill>
                <a:latin typeface="NotoSerif"/>
              </a:rPr>
              <a:t> data based on performance measures</a:t>
            </a:r>
            <a:r>
              <a:rPr lang="en-GB" sz="2200" dirty="0">
                <a:latin typeface="NotoSerif"/>
              </a:rPr>
              <a:t>. </a:t>
            </a:r>
          </a:p>
          <a:p>
            <a:pPr marL="342900" indent="-342900"/>
            <a:endParaRPr lang="en-GB" sz="2200" dirty="0">
              <a:latin typeface="NotoSerif"/>
            </a:endParaRPr>
          </a:p>
          <a:p>
            <a:pPr marL="342900" indent="-342900">
              <a:lnSpc>
                <a:spcPct val="100000"/>
              </a:lnSpc>
            </a:pPr>
            <a:r>
              <a:rPr lang="en-GB" sz="2200" dirty="0">
                <a:latin typeface="NotoSerif"/>
              </a:rPr>
              <a:t>In Figure 9.6, the dimension is a product, </a:t>
            </a:r>
            <a:r>
              <a:rPr lang="en-GB" sz="2200" i="1" dirty="0" err="1">
                <a:latin typeface="NotoSerif"/>
              </a:rPr>
              <a:t>DimProduct</a:t>
            </a:r>
            <a:r>
              <a:rPr lang="en-GB" sz="2200" dirty="0">
                <a:latin typeface="NotoSerif"/>
              </a:rPr>
              <a:t>, with its attributes including name, weight, size, </a:t>
            </a:r>
            <a:r>
              <a:rPr lang="en-GB" sz="2200" dirty="0" err="1">
                <a:latin typeface="NotoSerif"/>
              </a:rPr>
              <a:t>color</a:t>
            </a:r>
            <a:r>
              <a:rPr lang="en-GB" sz="2200" dirty="0">
                <a:latin typeface="NotoSerif"/>
              </a:rPr>
              <a:t>, and list price. When the product dimension is joined with a sales fact table, </a:t>
            </a:r>
            <a:r>
              <a:rPr lang="en-GB" sz="2200" dirty="0">
                <a:solidFill>
                  <a:srgbClr val="0070C0"/>
                </a:solidFill>
                <a:latin typeface="NotoSerif"/>
              </a:rPr>
              <a:t>a business person could examine sales based on one or more of these specific product attributes, such as </a:t>
            </a:r>
            <a:r>
              <a:rPr lang="en-GB" sz="2200" dirty="0" err="1">
                <a:solidFill>
                  <a:srgbClr val="0070C0"/>
                </a:solidFill>
                <a:latin typeface="NotoSerif"/>
              </a:rPr>
              <a:t>analyzing</a:t>
            </a:r>
            <a:r>
              <a:rPr lang="en-GB" sz="2200" dirty="0">
                <a:solidFill>
                  <a:srgbClr val="0070C0"/>
                </a:solidFill>
                <a:latin typeface="NotoSerif"/>
              </a:rPr>
              <a:t> sales by </a:t>
            </a:r>
            <a:r>
              <a:rPr lang="en-GB" sz="2200" dirty="0" err="1">
                <a:solidFill>
                  <a:srgbClr val="0070C0"/>
                </a:solidFill>
                <a:latin typeface="NotoSerif"/>
              </a:rPr>
              <a:t>color</a:t>
            </a:r>
            <a:r>
              <a:rPr lang="en-GB" sz="2200" dirty="0">
                <a:solidFill>
                  <a:srgbClr val="0070C0"/>
                </a:solidFill>
                <a:latin typeface="NotoSerif"/>
              </a:rPr>
              <a:t> or size. </a:t>
            </a:r>
          </a:p>
          <a:p>
            <a:pPr marL="342900" indent="-342900"/>
            <a:endParaRPr lang="en-GB" sz="2200" dirty="0">
              <a:latin typeface="NotoSerif"/>
            </a:endParaRPr>
          </a:p>
          <a:p>
            <a:pPr marL="342900" indent="-342900"/>
            <a:endParaRPr lang="en-GB" sz="2200" dirty="0">
              <a:latin typeface="NotoSerif"/>
            </a:endParaRPr>
          </a:p>
          <a:p>
            <a:pPr marL="342900" indent="-342900"/>
            <a:endParaRPr lang="en-GB" sz="2200" dirty="0">
              <a:latin typeface="NotoSerif"/>
            </a:endParaRPr>
          </a:p>
          <a:p>
            <a:pPr marL="342900" indent="-342900"/>
            <a:endParaRPr lang="en-GB" sz="2200" dirty="0">
              <a:latin typeface="NotoSerif"/>
            </a:endParaRPr>
          </a:p>
          <a:p>
            <a:pPr marL="342900" indent="-342900"/>
            <a:endParaRPr lang="en-GB" sz="2600" dirty="0">
              <a:latin typeface="NotoSerif"/>
            </a:endParaRPr>
          </a:p>
          <a:p>
            <a:pPr marL="342900" indent="-342900"/>
            <a:endParaRPr lang="en-GB" sz="2600" dirty="0">
              <a:latin typeface="NotoSerif"/>
            </a:endParaRPr>
          </a:p>
          <a:p>
            <a:pPr marL="342900" indent="-342900"/>
            <a:endParaRPr lang="en-GB" sz="2600" dirty="0">
              <a:latin typeface="NotoSerif"/>
            </a:endParaRPr>
          </a:p>
          <a:p>
            <a:pPr marL="342900" indent="-342900"/>
            <a:endParaRPr lang="en-GB" sz="2600" dirty="0">
              <a:latin typeface="NotoSerif"/>
            </a:endParaRPr>
          </a:p>
          <a:p>
            <a:pPr marL="342900" indent="-342900"/>
            <a:endParaRPr lang="en-GB" sz="2600" dirty="0">
              <a:latin typeface="NotoSerif"/>
            </a:endParaRPr>
          </a:p>
          <a:p>
            <a:pPr marL="342900" indent="-342900"/>
            <a:endParaRPr lang="en-GB" sz="2600" dirty="0">
              <a:latin typeface="NotoSerif"/>
            </a:endParaRPr>
          </a:p>
          <a:p>
            <a:pPr marL="342900" indent="-342900"/>
            <a:endParaRPr lang="en-GB" sz="2600" dirty="0">
              <a:latin typeface="NotoSerif"/>
            </a:endParaRPr>
          </a:p>
          <a:p>
            <a:pPr marL="342900" indent="-342900"/>
            <a:endParaRPr lang="en-GB" sz="2600" dirty="0">
              <a:latin typeface="NotoSerif"/>
            </a:endParaRPr>
          </a:p>
          <a:p>
            <a:endParaRPr lang="en-US" dirty="0"/>
          </a:p>
        </p:txBody>
      </p:sp>
      <p:sp>
        <p:nvSpPr>
          <p:cNvPr id="8" name="Slide Number Placeholder 7">
            <a:extLst>
              <a:ext uri="{FF2B5EF4-FFF2-40B4-BE49-F238E27FC236}">
                <a16:creationId xmlns:a16="http://schemas.microsoft.com/office/drawing/2014/main" id="{6E7ACEAD-110B-13D9-F5B7-F184AA6DD926}"/>
              </a:ext>
            </a:extLst>
          </p:cNvPr>
          <p:cNvSpPr>
            <a:spLocks noGrp="1"/>
          </p:cNvSpPr>
          <p:nvPr>
            <p:ph type="sldNum" sz="quarter" idx="12"/>
          </p:nvPr>
        </p:nvSpPr>
        <p:spPr/>
        <p:txBody>
          <a:bodyPr/>
          <a:lstStyle/>
          <a:p>
            <a:fld id="{DD40C559-0D42-4D76-92B1-8C19F3BDA397}" type="slidenum">
              <a:rPr lang="en-US" smtClean="0"/>
              <a:t>17</a:t>
            </a:fld>
            <a:endParaRPr lang="en-US"/>
          </a:p>
        </p:txBody>
      </p:sp>
    </p:spTree>
    <p:extLst>
      <p:ext uri="{BB962C8B-B14F-4D97-AF65-F5344CB8AC3E}">
        <p14:creationId xmlns:p14="http://schemas.microsoft.com/office/powerpoint/2010/main" val="2889489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Dimensions (cont.)</a:t>
            </a:r>
          </a:p>
        </p:txBody>
      </p:sp>
      <p:sp>
        <p:nvSpPr>
          <p:cNvPr id="6" name="Content Placeholder 5">
            <a:extLst>
              <a:ext uri="{FF2B5EF4-FFF2-40B4-BE49-F238E27FC236}">
                <a16:creationId xmlns:a16="http://schemas.microsoft.com/office/drawing/2014/main" id="{9D7C5C71-5A3F-FE85-5A87-90FF2335A43B}"/>
              </a:ext>
            </a:extLst>
          </p:cNvPr>
          <p:cNvSpPr txBox="1">
            <a:spLocks/>
          </p:cNvSpPr>
          <p:nvPr/>
        </p:nvSpPr>
        <p:spPr>
          <a:xfrm>
            <a:off x="838199"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GB" sz="2200" dirty="0">
                <a:latin typeface="NotoSerif"/>
              </a:rPr>
              <a:t>To be useful in analysis a dimensional attribute needs these key characteristics:</a:t>
            </a:r>
            <a:br>
              <a:rPr lang="en-GB" sz="2200" dirty="0">
                <a:latin typeface="NotoSerif"/>
              </a:rPr>
            </a:br>
            <a:endParaRPr lang="en-GB" sz="1600" dirty="0">
              <a:latin typeface="NotoSerif"/>
            </a:endParaRPr>
          </a:p>
          <a:p>
            <a:pPr marL="722313" indent="-176213">
              <a:lnSpc>
                <a:spcPct val="100000"/>
              </a:lnSpc>
            </a:pPr>
            <a:r>
              <a:rPr lang="en-GB" sz="2200" dirty="0">
                <a:solidFill>
                  <a:srgbClr val="0070C0"/>
                </a:solidFill>
                <a:latin typeface="NotoSerif"/>
              </a:rPr>
              <a:t>Descriptive</a:t>
            </a:r>
            <a:r>
              <a:rPr lang="en-GB" sz="2200" dirty="0">
                <a:latin typeface="NotoSerif"/>
              </a:rPr>
              <a:t>, so business people and those designing the BI applications can understand it.</a:t>
            </a:r>
          </a:p>
          <a:p>
            <a:pPr marL="722313" indent="-176213">
              <a:lnSpc>
                <a:spcPct val="100000"/>
              </a:lnSpc>
            </a:pPr>
            <a:r>
              <a:rPr lang="en-GB" sz="2200" dirty="0">
                <a:solidFill>
                  <a:srgbClr val="0070C0"/>
                </a:solidFill>
                <a:latin typeface="NotoSerif"/>
              </a:rPr>
              <a:t>Complete</a:t>
            </a:r>
            <a:r>
              <a:rPr lang="en-GB" sz="2200" dirty="0">
                <a:latin typeface="NotoSerif"/>
              </a:rPr>
              <a:t>, with no missing values.</a:t>
            </a:r>
          </a:p>
          <a:p>
            <a:pPr marL="722313" indent="-176213">
              <a:lnSpc>
                <a:spcPct val="100000"/>
              </a:lnSpc>
            </a:pPr>
            <a:r>
              <a:rPr lang="en-GB" sz="2200" dirty="0">
                <a:solidFill>
                  <a:srgbClr val="0070C0"/>
                </a:solidFill>
                <a:latin typeface="NotoSerif"/>
              </a:rPr>
              <a:t>Unique</a:t>
            </a:r>
            <a:r>
              <a:rPr lang="en-GB" sz="2200" dirty="0">
                <a:latin typeface="NotoSerif"/>
              </a:rPr>
              <a:t>, because it’s critical that values are uniquely identifiable.</a:t>
            </a:r>
          </a:p>
          <a:p>
            <a:pPr marL="722313" indent="-176213">
              <a:lnSpc>
                <a:spcPct val="100000"/>
              </a:lnSpc>
            </a:pPr>
            <a:r>
              <a:rPr lang="en-GB" sz="2200" dirty="0">
                <a:solidFill>
                  <a:srgbClr val="0070C0"/>
                </a:solidFill>
                <a:latin typeface="NotoSerif"/>
              </a:rPr>
              <a:t>Valid</a:t>
            </a:r>
            <a:r>
              <a:rPr lang="en-GB" sz="2200" dirty="0">
                <a:latin typeface="NotoSerif"/>
              </a:rPr>
              <a:t>, so the data is useful to the business</a:t>
            </a:r>
            <a:r>
              <a:rPr lang="en-GB" sz="1800" dirty="0">
                <a:solidFill>
                  <a:srgbClr val="3A3A47"/>
                </a:solidFill>
                <a:effectLst/>
                <a:latin typeface="Palatino" pitchFamily="2" charset="77"/>
              </a:rPr>
              <a:t>. </a:t>
            </a:r>
            <a:endParaRPr lang="en-GB" sz="1600" dirty="0">
              <a:effectLst/>
            </a:endParaRPr>
          </a:p>
          <a:p>
            <a:pPr marL="0" indent="0">
              <a:buNone/>
            </a:pPr>
            <a:endParaRPr lang="en-GB" sz="2200" dirty="0">
              <a:latin typeface="NotoSerif"/>
            </a:endParaRPr>
          </a:p>
          <a:p>
            <a:pPr marL="342900" indent="-342900"/>
            <a:endParaRPr lang="en-GB" sz="2200" dirty="0">
              <a:latin typeface="NotoSerif"/>
            </a:endParaRPr>
          </a:p>
          <a:p>
            <a:pPr marL="342900" indent="-342900"/>
            <a:endParaRPr lang="en-GB" sz="2600" dirty="0">
              <a:latin typeface="NotoSerif"/>
            </a:endParaRPr>
          </a:p>
          <a:p>
            <a:pPr marL="342900" indent="-342900"/>
            <a:endParaRPr lang="en-GB" sz="2600" dirty="0">
              <a:latin typeface="NotoSerif"/>
            </a:endParaRPr>
          </a:p>
          <a:p>
            <a:pPr marL="342900" indent="-342900"/>
            <a:endParaRPr lang="en-GB" sz="2600" dirty="0">
              <a:latin typeface="NotoSerif"/>
            </a:endParaRPr>
          </a:p>
          <a:p>
            <a:pPr marL="342900" indent="-342900"/>
            <a:endParaRPr lang="en-GB" sz="2600" dirty="0">
              <a:latin typeface="NotoSerif"/>
            </a:endParaRPr>
          </a:p>
          <a:p>
            <a:pPr marL="342900" indent="-342900"/>
            <a:endParaRPr lang="en-GB" sz="2600" dirty="0">
              <a:latin typeface="NotoSerif"/>
            </a:endParaRPr>
          </a:p>
          <a:p>
            <a:pPr marL="342900" indent="-342900"/>
            <a:endParaRPr lang="en-GB" sz="2600" dirty="0">
              <a:latin typeface="NotoSerif"/>
            </a:endParaRPr>
          </a:p>
          <a:p>
            <a:pPr marL="342900" indent="-342900"/>
            <a:endParaRPr lang="en-GB" sz="2600" dirty="0">
              <a:latin typeface="NotoSerif"/>
            </a:endParaRPr>
          </a:p>
          <a:p>
            <a:pPr marL="342900" indent="-342900"/>
            <a:endParaRPr lang="en-GB" sz="2600" dirty="0">
              <a:latin typeface="NotoSerif"/>
            </a:endParaRPr>
          </a:p>
          <a:p>
            <a:endParaRPr lang="en-US" dirty="0"/>
          </a:p>
        </p:txBody>
      </p:sp>
      <p:sp>
        <p:nvSpPr>
          <p:cNvPr id="8" name="Slide Number Placeholder 7">
            <a:extLst>
              <a:ext uri="{FF2B5EF4-FFF2-40B4-BE49-F238E27FC236}">
                <a16:creationId xmlns:a16="http://schemas.microsoft.com/office/drawing/2014/main" id="{696A65D1-2CBF-7A69-0576-D97A990CB676}"/>
              </a:ext>
            </a:extLst>
          </p:cNvPr>
          <p:cNvSpPr>
            <a:spLocks noGrp="1"/>
          </p:cNvSpPr>
          <p:nvPr>
            <p:ph type="sldNum" sz="quarter" idx="12"/>
          </p:nvPr>
        </p:nvSpPr>
        <p:spPr/>
        <p:txBody>
          <a:bodyPr/>
          <a:lstStyle/>
          <a:p>
            <a:fld id="{DD40C559-0D42-4D76-92B1-8C19F3BDA397}" type="slidenum">
              <a:rPr lang="en-US" smtClean="0"/>
              <a:t>18</a:t>
            </a:fld>
            <a:endParaRPr lang="en-US"/>
          </a:p>
        </p:txBody>
      </p:sp>
    </p:spTree>
    <p:extLst>
      <p:ext uri="{BB962C8B-B14F-4D97-AF65-F5344CB8AC3E}">
        <p14:creationId xmlns:p14="http://schemas.microsoft.com/office/powerpoint/2010/main" val="985531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614" y="218327"/>
            <a:ext cx="10515600" cy="1325563"/>
          </a:xfrm>
        </p:spPr>
        <p:txBody>
          <a:bodyPr/>
          <a:lstStyle/>
          <a:p>
            <a:r>
              <a:rPr lang="en-US" b="1" dirty="0"/>
              <a:t>Dimension Hierarchy</a:t>
            </a:r>
          </a:p>
        </p:txBody>
      </p:sp>
      <p:grpSp>
        <p:nvGrpSpPr>
          <p:cNvPr id="5" name="Group 4"/>
          <p:cNvGrpSpPr>
            <a:grpSpLocks noGrp="1" noUngrp="1" noChangeAspect="1"/>
          </p:cNvGrpSpPr>
          <p:nvPr/>
        </p:nvGrpSpPr>
        <p:grpSpPr>
          <a:xfrm>
            <a:off x="8201477" y="2632543"/>
            <a:ext cx="3525584" cy="2771214"/>
            <a:chOff x="3221038" y="1919288"/>
            <a:chExt cx="5749925" cy="4519612"/>
          </a:xfrm>
        </p:grpSpPr>
        <p:pic>
          <p:nvPicPr>
            <p:cNvPr id="3" name="Picture 2" descr="f09-07-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3221038" y="1919288"/>
              <a:ext cx="5749925" cy="4138612"/>
            </a:xfrm>
            <a:prstGeom prst="rect">
              <a:avLst/>
            </a:prstGeom>
            <a:noFill/>
            <a:ln>
              <a:noFill/>
            </a:ln>
          </p:spPr>
        </p:pic>
        <p:sp>
          <p:nvSpPr>
            <p:cNvPr id="4" name="Rectangle 3"/>
            <p:cNvSpPr/>
            <p:nvPr/>
          </p:nvSpPr>
          <p:spPr>
            <a:xfrm>
              <a:off x="3221038" y="6096000"/>
              <a:ext cx="5749925" cy="342900"/>
            </a:xfrm>
            <a:prstGeom prst="rect">
              <a:avLst/>
            </a:prstGeom>
            <a:noFill/>
            <a:ln>
              <a:noFill/>
            </a:ln>
          </p:spPr>
          <p:txBody>
            <a:bodyPr anchor="ctr">
              <a:normAutofit fontScale="32500" lnSpcReduction="20000"/>
            </a:bodyPr>
            <a:lstStyle/>
            <a:p>
              <a:pPr algn="ctr"/>
              <a:r>
                <a:rPr lang="en-US" sz="2400" dirty="0"/>
                <a:t>f09-07</a:t>
              </a:r>
            </a:p>
          </p:txBody>
        </p:sp>
      </p:grpSp>
      <p:sp>
        <p:nvSpPr>
          <p:cNvPr id="6" name="Content Placeholder 5">
            <a:extLst>
              <a:ext uri="{FF2B5EF4-FFF2-40B4-BE49-F238E27FC236}">
                <a16:creationId xmlns:a16="http://schemas.microsoft.com/office/drawing/2014/main" id="{0B61DF56-082D-676C-A820-0AD78D32CC4D}"/>
              </a:ext>
            </a:extLst>
          </p:cNvPr>
          <p:cNvSpPr txBox="1">
            <a:spLocks/>
          </p:cNvSpPr>
          <p:nvPr/>
        </p:nvSpPr>
        <p:spPr>
          <a:xfrm>
            <a:off x="631614" y="1476251"/>
            <a:ext cx="7148125" cy="467089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GB" sz="2200" dirty="0">
                <a:latin typeface="NotoSerif"/>
              </a:rPr>
              <a:t>Another aspect of the business context created by </a:t>
            </a:r>
            <a:r>
              <a:rPr lang="en-GB" sz="2200" dirty="0">
                <a:solidFill>
                  <a:srgbClr val="0070C0"/>
                </a:solidFill>
                <a:latin typeface="NotoSerif"/>
              </a:rPr>
              <a:t>dimensions</a:t>
            </a:r>
            <a:r>
              <a:rPr lang="en-GB" sz="2200" dirty="0">
                <a:latin typeface="NotoSerif"/>
              </a:rPr>
              <a:t> is that they </a:t>
            </a:r>
            <a:r>
              <a:rPr lang="en-GB" sz="2200" dirty="0">
                <a:solidFill>
                  <a:srgbClr val="0070C0"/>
                </a:solidFill>
                <a:latin typeface="NotoSerif"/>
              </a:rPr>
              <a:t>are often hierarchical</a:t>
            </a:r>
            <a:r>
              <a:rPr lang="en-GB" sz="2200" dirty="0">
                <a:latin typeface="NotoSerif"/>
              </a:rPr>
              <a:t>; they group things together in ways that an enterprise would measure itself.</a:t>
            </a:r>
          </a:p>
          <a:p>
            <a:pPr marL="342900" indent="-342900"/>
            <a:r>
              <a:rPr lang="en-GB" sz="2200" dirty="0">
                <a:latin typeface="NotoSerif"/>
              </a:rPr>
              <a:t>These hierarchies represent many-to-one relationships. Examples of hierarchies include: </a:t>
            </a:r>
          </a:p>
          <a:p>
            <a:pPr marL="811213" indent="-317500">
              <a:buFont typeface="System Font Regular"/>
              <a:buChar char="-"/>
            </a:pPr>
            <a:r>
              <a:rPr lang="en-GB" sz="2200" dirty="0">
                <a:latin typeface="NotoSerif"/>
              </a:rPr>
              <a:t>Organizational structures, such as a marketing or sales organization.</a:t>
            </a:r>
          </a:p>
          <a:p>
            <a:pPr marL="811213" indent="-317500">
              <a:buFont typeface="System Font Regular"/>
              <a:buChar char="-"/>
            </a:pPr>
            <a:r>
              <a:rPr lang="en-GB" sz="2200" dirty="0">
                <a:latin typeface="NotoSerif"/>
              </a:rPr>
              <a:t>Product or service categories.</a:t>
            </a:r>
          </a:p>
          <a:p>
            <a:pPr marL="811213" indent="-317500">
              <a:buFont typeface="System Font Regular"/>
              <a:buChar char="-"/>
            </a:pPr>
            <a:r>
              <a:rPr lang="en-GB" sz="2200" dirty="0">
                <a:latin typeface="NotoSerif"/>
              </a:rPr>
              <a:t>Geographic groupings such as sales territories.</a:t>
            </a:r>
          </a:p>
          <a:p>
            <a:pPr marL="811213" indent="-317500">
              <a:buFont typeface="System Font Regular"/>
              <a:buChar char="-"/>
            </a:pPr>
            <a:r>
              <a:rPr lang="en-GB" sz="2200" dirty="0">
                <a:latin typeface="NotoSerif"/>
              </a:rPr>
              <a:t>Time. Years breaks down to quarters, months, weeks, etc.</a:t>
            </a:r>
          </a:p>
          <a:p>
            <a:pPr marL="342900" indent="-342900"/>
            <a:r>
              <a:rPr lang="en-GB" sz="2200" dirty="0">
                <a:latin typeface="NotoSerif"/>
              </a:rPr>
              <a:t>Using BI terminology, dimensions allow you to drill up and down and across. </a:t>
            </a:r>
          </a:p>
          <a:p>
            <a:pPr marL="811213" indent="-317500">
              <a:buFont typeface="System Font Regular"/>
              <a:buChar char="-"/>
            </a:pPr>
            <a:endParaRPr lang="en-GB" sz="2200" dirty="0">
              <a:latin typeface="NotoSerif"/>
            </a:endParaRPr>
          </a:p>
        </p:txBody>
      </p:sp>
      <p:sp>
        <p:nvSpPr>
          <p:cNvPr id="15" name="Slide Number Placeholder 14">
            <a:extLst>
              <a:ext uri="{FF2B5EF4-FFF2-40B4-BE49-F238E27FC236}">
                <a16:creationId xmlns:a16="http://schemas.microsoft.com/office/drawing/2014/main" id="{A6842A27-59DD-C400-7483-C354889FFDB9}"/>
              </a:ext>
            </a:extLst>
          </p:cNvPr>
          <p:cNvSpPr>
            <a:spLocks noGrp="1"/>
          </p:cNvSpPr>
          <p:nvPr>
            <p:ph type="sldNum" sz="quarter" idx="12"/>
          </p:nvPr>
        </p:nvSpPr>
        <p:spPr/>
        <p:txBody>
          <a:bodyPr/>
          <a:lstStyle/>
          <a:p>
            <a:fld id="{DD40C559-0D42-4D76-92B1-8C19F3BDA397}" type="slidenum">
              <a:rPr lang="en-US" smtClean="0"/>
              <a:t>19</a:t>
            </a:fld>
            <a:endParaRPr lang="en-US"/>
          </a:p>
        </p:txBody>
      </p:sp>
    </p:spTree>
    <p:extLst>
      <p:ext uri="{BB962C8B-B14F-4D97-AF65-F5344CB8AC3E}">
        <p14:creationId xmlns:p14="http://schemas.microsoft.com/office/powerpoint/2010/main" val="3847285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Chapter 9</a:t>
            </a:r>
            <a:br>
              <a:rPr lang="en-US" dirty="0"/>
            </a:br>
            <a:r>
              <a:rPr lang="en-US" dirty="0"/>
              <a:t>Dimensional Modeling</a:t>
            </a:r>
          </a:p>
        </p:txBody>
      </p:sp>
      <p:sp>
        <p:nvSpPr>
          <p:cNvPr id="4" name="Slide Number Placeholder 3">
            <a:extLst>
              <a:ext uri="{FF2B5EF4-FFF2-40B4-BE49-F238E27FC236}">
                <a16:creationId xmlns:a16="http://schemas.microsoft.com/office/drawing/2014/main" id="{BEA20DC4-3622-686A-BC80-37B8D19091DD}"/>
              </a:ext>
            </a:extLst>
          </p:cNvPr>
          <p:cNvSpPr>
            <a:spLocks noGrp="1"/>
          </p:cNvSpPr>
          <p:nvPr>
            <p:ph type="sldNum" sz="quarter" idx="12"/>
          </p:nvPr>
        </p:nvSpPr>
        <p:spPr/>
        <p:txBody>
          <a:bodyPr/>
          <a:lstStyle/>
          <a:p>
            <a:fld id="{DD40C559-0D42-4D76-92B1-8C19F3BDA397}" type="slidenum">
              <a:rPr lang="en-US" smtClean="0"/>
              <a:t>2</a:t>
            </a:fld>
            <a:endParaRPr lang="en-US"/>
          </a:p>
        </p:txBody>
      </p:sp>
    </p:spTree>
    <p:extLst>
      <p:ext uri="{BB962C8B-B14F-4D97-AF65-F5344CB8AC3E}">
        <p14:creationId xmlns:p14="http://schemas.microsoft.com/office/powerpoint/2010/main" val="2139890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Dimension keys</a:t>
            </a:r>
          </a:p>
        </p:txBody>
      </p:sp>
      <p:sp>
        <p:nvSpPr>
          <p:cNvPr id="7" name="TextBox 6">
            <a:extLst>
              <a:ext uri="{FF2B5EF4-FFF2-40B4-BE49-F238E27FC236}">
                <a16:creationId xmlns:a16="http://schemas.microsoft.com/office/drawing/2014/main" id="{22412B62-C175-349C-8496-062F6502957F}"/>
              </a:ext>
            </a:extLst>
          </p:cNvPr>
          <p:cNvSpPr txBox="1"/>
          <p:nvPr/>
        </p:nvSpPr>
        <p:spPr>
          <a:xfrm>
            <a:off x="1004046" y="2110155"/>
            <a:ext cx="10183907" cy="1872307"/>
          </a:xfrm>
          <a:prstGeom prst="rect">
            <a:avLst/>
          </a:prstGeom>
          <a:noFill/>
        </p:spPr>
        <p:txBody>
          <a:bodyPr wrap="square">
            <a:spAutoFit/>
          </a:bodyPr>
          <a:lstStyle/>
          <a:p>
            <a:pPr marL="342900" indent="-342900">
              <a:lnSpc>
                <a:spcPct val="90000"/>
              </a:lnSpc>
              <a:spcBef>
                <a:spcPts val="1000"/>
              </a:spcBef>
              <a:buFont typeface="Arial" panose="020B0604020202020204" pitchFamily="34" charset="0"/>
              <a:buChar char="•"/>
            </a:pPr>
            <a:r>
              <a:rPr lang="en-GB" sz="2200" dirty="0">
                <a:latin typeface="NotoSerif"/>
              </a:rPr>
              <a:t>A key concept in constructing dimensions is that each </a:t>
            </a:r>
            <a:r>
              <a:rPr lang="en-GB" sz="2200" dirty="0">
                <a:solidFill>
                  <a:srgbClr val="0070C0"/>
                </a:solidFill>
                <a:latin typeface="NotoSerif"/>
              </a:rPr>
              <a:t>row of a dimension table is unique</a:t>
            </a:r>
            <a:r>
              <a:rPr lang="en-GB" sz="2200" dirty="0">
                <a:latin typeface="NotoSerif"/>
              </a:rPr>
              <a:t>. </a:t>
            </a:r>
          </a:p>
          <a:p>
            <a:pPr marL="342900" indent="-342900">
              <a:lnSpc>
                <a:spcPct val="90000"/>
              </a:lnSpc>
              <a:spcBef>
                <a:spcPts val="1000"/>
              </a:spcBef>
              <a:buFont typeface="Arial" panose="020B0604020202020204" pitchFamily="34" charset="0"/>
              <a:buChar char="•"/>
            </a:pPr>
            <a:r>
              <a:rPr lang="en-GB" sz="2200" dirty="0">
                <a:latin typeface="NotoSerif"/>
              </a:rPr>
              <a:t>In a </a:t>
            </a:r>
            <a:r>
              <a:rPr lang="en-GB" sz="2200" dirty="0">
                <a:solidFill>
                  <a:srgbClr val="0070C0"/>
                </a:solidFill>
                <a:latin typeface="NotoSerif"/>
              </a:rPr>
              <a:t>dimension table</a:t>
            </a:r>
            <a:r>
              <a:rPr lang="en-GB" sz="2200" dirty="0">
                <a:latin typeface="NotoSerif"/>
              </a:rPr>
              <a:t>, </a:t>
            </a:r>
            <a:r>
              <a:rPr lang="en-GB" sz="2200" dirty="0">
                <a:solidFill>
                  <a:srgbClr val="0070C0"/>
                </a:solidFill>
                <a:latin typeface="NotoSerif"/>
              </a:rPr>
              <a:t>the primary keys are a single field </a:t>
            </a:r>
            <a:r>
              <a:rPr lang="en-GB" sz="2200" dirty="0">
                <a:latin typeface="NotoSerif"/>
              </a:rPr>
              <a:t>compared to </a:t>
            </a:r>
            <a:r>
              <a:rPr lang="en-GB" sz="2200" dirty="0">
                <a:solidFill>
                  <a:srgbClr val="0070C0"/>
                </a:solidFill>
                <a:latin typeface="NotoSerif"/>
              </a:rPr>
              <a:t>facts, which use a grouping of foreign keys as their primary key</a:t>
            </a:r>
            <a:r>
              <a:rPr lang="en-GB" sz="1800" dirty="0">
                <a:solidFill>
                  <a:srgbClr val="3A3A47"/>
                </a:solidFill>
                <a:effectLst/>
                <a:latin typeface="Palatino" pitchFamily="2" charset="77"/>
              </a:rPr>
              <a:t>. </a:t>
            </a:r>
            <a:endParaRPr lang="en-GB" sz="2400" dirty="0">
              <a:effectLst/>
            </a:endParaRPr>
          </a:p>
          <a:p>
            <a:pPr marL="342900" indent="-342900">
              <a:lnSpc>
                <a:spcPct val="90000"/>
              </a:lnSpc>
              <a:spcBef>
                <a:spcPts val="1000"/>
              </a:spcBef>
              <a:buFont typeface="Arial" panose="020B0604020202020204" pitchFamily="34" charset="0"/>
              <a:buChar char="•"/>
            </a:pPr>
            <a:endParaRPr lang="en-GB" sz="2200" dirty="0">
              <a:latin typeface="NotoSerif"/>
            </a:endParaRPr>
          </a:p>
        </p:txBody>
      </p:sp>
      <p:sp>
        <p:nvSpPr>
          <p:cNvPr id="9" name="Slide Number Placeholder 8">
            <a:extLst>
              <a:ext uri="{FF2B5EF4-FFF2-40B4-BE49-F238E27FC236}">
                <a16:creationId xmlns:a16="http://schemas.microsoft.com/office/drawing/2014/main" id="{ABDA9577-DEAE-5F14-2F27-02537EB38EF9}"/>
              </a:ext>
            </a:extLst>
          </p:cNvPr>
          <p:cNvSpPr>
            <a:spLocks noGrp="1"/>
          </p:cNvSpPr>
          <p:nvPr>
            <p:ph type="sldNum" sz="quarter" idx="12"/>
          </p:nvPr>
        </p:nvSpPr>
        <p:spPr/>
        <p:txBody>
          <a:bodyPr/>
          <a:lstStyle/>
          <a:p>
            <a:fld id="{DD40C559-0D42-4D76-92B1-8C19F3BDA397}" type="slidenum">
              <a:rPr lang="en-US" smtClean="0"/>
              <a:t>20</a:t>
            </a:fld>
            <a:endParaRPr lang="en-US"/>
          </a:p>
        </p:txBody>
      </p:sp>
    </p:spTree>
    <p:extLst>
      <p:ext uri="{BB962C8B-B14F-4D97-AF65-F5344CB8AC3E}">
        <p14:creationId xmlns:p14="http://schemas.microsoft.com/office/powerpoint/2010/main" val="1251779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Dimensions - surrogate and natural keys</a:t>
            </a:r>
          </a:p>
        </p:txBody>
      </p:sp>
      <p:sp>
        <p:nvSpPr>
          <p:cNvPr id="7" name="TextBox 6">
            <a:extLst>
              <a:ext uri="{FF2B5EF4-FFF2-40B4-BE49-F238E27FC236}">
                <a16:creationId xmlns:a16="http://schemas.microsoft.com/office/drawing/2014/main" id="{954E7231-9E8E-1AF5-6AD8-0818BD64EC53}"/>
              </a:ext>
            </a:extLst>
          </p:cNvPr>
          <p:cNvSpPr txBox="1"/>
          <p:nvPr/>
        </p:nvSpPr>
        <p:spPr>
          <a:xfrm>
            <a:off x="608666" y="1959629"/>
            <a:ext cx="5953498" cy="3725122"/>
          </a:xfrm>
          <a:prstGeom prst="rect">
            <a:avLst/>
          </a:prstGeom>
          <a:noFill/>
        </p:spPr>
        <p:txBody>
          <a:bodyPr wrap="square">
            <a:spAutoFit/>
          </a:bodyPr>
          <a:lstStyle/>
          <a:p>
            <a:pPr marL="342900" indent="-342900">
              <a:lnSpc>
                <a:spcPct val="90000"/>
              </a:lnSpc>
              <a:spcBef>
                <a:spcPts val="1000"/>
              </a:spcBef>
              <a:buFont typeface="Arial" panose="020B0604020202020204" pitchFamily="34" charset="0"/>
              <a:buChar char="•"/>
            </a:pPr>
            <a:r>
              <a:rPr lang="en-GB" sz="2000" dirty="0">
                <a:latin typeface="NotoSerif"/>
              </a:rPr>
              <a:t>One of the best practices to emerge for dimensions is using a </a:t>
            </a:r>
            <a:r>
              <a:rPr lang="en-GB" sz="2000" dirty="0">
                <a:solidFill>
                  <a:schemeClr val="accent2">
                    <a:lumMod val="75000"/>
                  </a:schemeClr>
                </a:solidFill>
                <a:latin typeface="NotoSerif"/>
              </a:rPr>
              <a:t>surrogate key </a:t>
            </a:r>
            <a:r>
              <a:rPr lang="en-GB" sz="2000" dirty="0">
                <a:solidFill>
                  <a:srgbClr val="0070C0"/>
                </a:solidFill>
                <a:latin typeface="NotoSerif"/>
              </a:rPr>
              <a:t>as the primary key as depicted in Figure 9.8.</a:t>
            </a:r>
          </a:p>
          <a:p>
            <a:pPr marL="342900" indent="-342900">
              <a:lnSpc>
                <a:spcPct val="90000"/>
              </a:lnSpc>
              <a:spcBef>
                <a:spcPts val="1000"/>
              </a:spcBef>
              <a:buFont typeface="Arial" panose="020B0604020202020204" pitchFamily="34" charset="0"/>
              <a:buChar char="•"/>
            </a:pPr>
            <a:endParaRPr lang="en-GB" sz="200" dirty="0">
              <a:solidFill>
                <a:srgbClr val="0070C0"/>
              </a:solidFill>
              <a:latin typeface="NotoSerif"/>
            </a:endParaRPr>
          </a:p>
          <a:p>
            <a:pPr marL="342900" indent="-342900">
              <a:lnSpc>
                <a:spcPct val="90000"/>
              </a:lnSpc>
              <a:spcBef>
                <a:spcPts val="1000"/>
              </a:spcBef>
              <a:buFont typeface="Arial" panose="020B0604020202020204" pitchFamily="34" charset="0"/>
              <a:buChar char="•"/>
            </a:pPr>
            <a:r>
              <a:rPr lang="en-GB" sz="2000" dirty="0">
                <a:latin typeface="NotoSerif"/>
              </a:rPr>
              <a:t>As discussed in ER modelling, the processes for designating a primary key for ER </a:t>
            </a:r>
            <a:r>
              <a:rPr lang="en-GB" sz="2000" dirty="0" err="1">
                <a:latin typeface="NotoSerif"/>
              </a:rPr>
              <a:t>modeling</a:t>
            </a:r>
            <a:r>
              <a:rPr lang="en-GB" sz="2000" dirty="0">
                <a:latin typeface="NotoSerif"/>
              </a:rPr>
              <a:t> involves selecting a key that uniquely identifies the entity. If there is more than one possibility they are called candidate keys, and the keys not selected are </a:t>
            </a:r>
            <a:r>
              <a:rPr lang="en-GB" sz="2000" dirty="0">
                <a:solidFill>
                  <a:srgbClr val="0070C0"/>
                </a:solidFill>
                <a:latin typeface="NotoSerif"/>
              </a:rPr>
              <a:t>alternate keys</a:t>
            </a:r>
            <a:r>
              <a:rPr lang="en-GB" sz="2000" dirty="0">
                <a:latin typeface="NotoSerif"/>
              </a:rPr>
              <a:t>. </a:t>
            </a:r>
          </a:p>
          <a:p>
            <a:pPr marL="342900" indent="-342900">
              <a:lnSpc>
                <a:spcPct val="90000"/>
              </a:lnSpc>
              <a:spcBef>
                <a:spcPts val="1000"/>
              </a:spcBef>
              <a:buFont typeface="Arial" panose="020B0604020202020204" pitchFamily="34" charset="0"/>
              <a:buChar char="•"/>
            </a:pPr>
            <a:endParaRPr lang="en-GB" sz="1000" dirty="0">
              <a:latin typeface="NotoSerif"/>
            </a:endParaRPr>
          </a:p>
          <a:p>
            <a:pPr marL="342900" indent="-342900">
              <a:lnSpc>
                <a:spcPct val="90000"/>
              </a:lnSpc>
              <a:spcBef>
                <a:spcPts val="1000"/>
              </a:spcBef>
              <a:buFont typeface="Arial" panose="020B0604020202020204" pitchFamily="34" charset="0"/>
              <a:buChar char="•"/>
            </a:pPr>
            <a:endParaRPr lang="en-GB" sz="2000" dirty="0">
              <a:latin typeface="NotoSerif"/>
            </a:endParaRPr>
          </a:p>
          <a:p>
            <a:pPr marL="342900" indent="-342900">
              <a:lnSpc>
                <a:spcPct val="90000"/>
              </a:lnSpc>
              <a:spcBef>
                <a:spcPts val="1000"/>
              </a:spcBef>
              <a:buFont typeface="Arial" panose="020B0604020202020204" pitchFamily="34" charset="0"/>
              <a:buChar char="•"/>
            </a:pPr>
            <a:endParaRPr lang="en-GB" sz="400" dirty="0">
              <a:latin typeface="NotoSerif"/>
            </a:endParaRPr>
          </a:p>
        </p:txBody>
      </p:sp>
      <p:grpSp>
        <p:nvGrpSpPr>
          <p:cNvPr id="8" name="Group 7">
            <a:extLst>
              <a:ext uri="{FF2B5EF4-FFF2-40B4-BE49-F238E27FC236}">
                <a16:creationId xmlns:a16="http://schemas.microsoft.com/office/drawing/2014/main" id="{6AAC451A-EAC3-A653-B3CD-CFCE672A3C80}"/>
              </a:ext>
            </a:extLst>
          </p:cNvPr>
          <p:cNvGrpSpPr>
            <a:grpSpLocks noGrp="1" noUngrp="1" noChangeAspect="1"/>
          </p:cNvGrpSpPr>
          <p:nvPr/>
        </p:nvGrpSpPr>
        <p:grpSpPr>
          <a:xfrm>
            <a:off x="7052809" y="2142017"/>
            <a:ext cx="4818142" cy="3075442"/>
            <a:chOff x="2562225" y="1919288"/>
            <a:chExt cx="7067550" cy="4519612"/>
          </a:xfrm>
        </p:grpSpPr>
        <p:pic>
          <p:nvPicPr>
            <p:cNvPr id="9" name="Picture 8" descr="f09-08-9780124114616">
              <a:extLst>
                <a:ext uri="{FF2B5EF4-FFF2-40B4-BE49-F238E27FC236}">
                  <a16:creationId xmlns:a16="http://schemas.microsoft.com/office/drawing/2014/main" id="{2CAAE62A-BAF2-A051-2D95-BE44C4D82D11}"/>
                </a:ext>
              </a:extLst>
            </p:cNvPr>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2562225" y="1919288"/>
              <a:ext cx="7067550" cy="4138612"/>
            </a:xfrm>
            <a:prstGeom prst="rect">
              <a:avLst/>
            </a:prstGeom>
            <a:noFill/>
            <a:ln>
              <a:noFill/>
            </a:ln>
          </p:spPr>
        </p:pic>
        <p:sp>
          <p:nvSpPr>
            <p:cNvPr id="10" name="Rectangle 9">
              <a:extLst>
                <a:ext uri="{FF2B5EF4-FFF2-40B4-BE49-F238E27FC236}">
                  <a16:creationId xmlns:a16="http://schemas.microsoft.com/office/drawing/2014/main" id="{401872E7-0CDD-E964-5E67-F31F8000CF89}"/>
                </a:ext>
              </a:extLst>
            </p:cNvPr>
            <p:cNvSpPr/>
            <p:nvPr/>
          </p:nvSpPr>
          <p:spPr>
            <a:xfrm>
              <a:off x="2562225" y="6096000"/>
              <a:ext cx="7067550" cy="342900"/>
            </a:xfrm>
            <a:prstGeom prst="rect">
              <a:avLst/>
            </a:prstGeom>
            <a:noFill/>
            <a:ln>
              <a:noFill/>
            </a:ln>
          </p:spPr>
          <p:txBody>
            <a:bodyPr anchor="ctr">
              <a:normAutofit fontScale="47500" lnSpcReduction="20000"/>
            </a:bodyPr>
            <a:lstStyle/>
            <a:p>
              <a:pPr algn="ctr"/>
              <a:r>
                <a:rPr lang="en-US" sz="2400" dirty="0"/>
                <a:t>f09-08</a:t>
              </a:r>
            </a:p>
          </p:txBody>
        </p:sp>
      </p:grpSp>
      <p:sp>
        <p:nvSpPr>
          <p:cNvPr id="12" name="Slide Number Placeholder 11">
            <a:extLst>
              <a:ext uri="{FF2B5EF4-FFF2-40B4-BE49-F238E27FC236}">
                <a16:creationId xmlns:a16="http://schemas.microsoft.com/office/drawing/2014/main" id="{7668ECD0-0E21-AFCB-2AC1-6599359978EA}"/>
              </a:ext>
            </a:extLst>
          </p:cNvPr>
          <p:cNvSpPr>
            <a:spLocks noGrp="1"/>
          </p:cNvSpPr>
          <p:nvPr>
            <p:ph type="sldNum" sz="quarter" idx="12"/>
          </p:nvPr>
        </p:nvSpPr>
        <p:spPr/>
        <p:txBody>
          <a:bodyPr/>
          <a:lstStyle/>
          <a:p>
            <a:fld id="{DD40C559-0D42-4D76-92B1-8C19F3BDA397}" type="slidenum">
              <a:rPr lang="en-US" smtClean="0"/>
              <a:t>21</a:t>
            </a:fld>
            <a:endParaRPr lang="en-US"/>
          </a:p>
        </p:txBody>
      </p:sp>
    </p:spTree>
    <p:extLst>
      <p:ext uri="{BB962C8B-B14F-4D97-AF65-F5344CB8AC3E}">
        <p14:creationId xmlns:p14="http://schemas.microsoft.com/office/powerpoint/2010/main" val="1477665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Dimensions - surrogate and natural keys (Cont.)</a:t>
            </a:r>
          </a:p>
        </p:txBody>
      </p:sp>
      <p:sp>
        <p:nvSpPr>
          <p:cNvPr id="3" name="TextBox 2">
            <a:extLst>
              <a:ext uri="{FF2B5EF4-FFF2-40B4-BE49-F238E27FC236}">
                <a16:creationId xmlns:a16="http://schemas.microsoft.com/office/drawing/2014/main" id="{C8FA8DC5-C3F8-3A5D-425A-999B4B99AEDC}"/>
              </a:ext>
            </a:extLst>
          </p:cNvPr>
          <p:cNvSpPr txBox="1"/>
          <p:nvPr/>
        </p:nvSpPr>
        <p:spPr>
          <a:xfrm>
            <a:off x="838200" y="2013417"/>
            <a:ext cx="9991165" cy="4413003"/>
          </a:xfrm>
          <a:prstGeom prst="rect">
            <a:avLst/>
          </a:prstGeom>
          <a:noFill/>
        </p:spPr>
        <p:txBody>
          <a:bodyPr wrap="square">
            <a:spAutoFit/>
          </a:bodyPr>
          <a:lstStyle/>
          <a:p>
            <a:pPr marL="342900" indent="-342900">
              <a:lnSpc>
                <a:spcPct val="90000"/>
              </a:lnSpc>
              <a:spcBef>
                <a:spcPts val="1000"/>
              </a:spcBef>
              <a:spcAft>
                <a:spcPts val="900"/>
              </a:spcAft>
              <a:buFont typeface="Arial" panose="020B0604020202020204" pitchFamily="34" charset="0"/>
              <a:buChar char="•"/>
            </a:pPr>
            <a:r>
              <a:rPr lang="en-GB" sz="2000" dirty="0">
                <a:latin typeface="NotoSerif"/>
              </a:rPr>
              <a:t>The reasons to create a surrogate key are:</a:t>
            </a:r>
            <a:endParaRPr lang="en-GB" sz="1100" dirty="0">
              <a:latin typeface="NotoSerif"/>
            </a:endParaRPr>
          </a:p>
          <a:p>
            <a:pPr marL="342900" indent="-342900">
              <a:spcBef>
                <a:spcPts val="1000"/>
              </a:spcBef>
              <a:spcAft>
                <a:spcPts val="900"/>
              </a:spcAft>
              <a:buFont typeface="System Font Regular"/>
              <a:buChar char="-"/>
            </a:pPr>
            <a:r>
              <a:rPr lang="en-GB" sz="2000" dirty="0">
                <a:latin typeface="NotoSerif"/>
              </a:rPr>
              <a:t>When gathering dimensional data from multiple source systems, </a:t>
            </a:r>
            <a:r>
              <a:rPr lang="en-GB" sz="2000" dirty="0">
                <a:solidFill>
                  <a:srgbClr val="0070C0"/>
                </a:solidFill>
                <a:latin typeface="NotoSerif"/>
              </a:rPr>
              <a:t>there are often inconsistent or incompatible primary keys used across these systems</a:t>
            </a:r>
            <a:r>
              <a:rPr lang="en-GB" sz="2000" dirty="0">
                <a:latin typeface="NotoSerif"/>
              </a:rPr>
              <a:t>.</a:t>
            </a:r>
          </a:p>
          <a:p>
            <a:pPr marL="342900" indent="-342900">
              <a:spcBef>
                <a:spcPts val="1000"/>
              </a:spcBef>
              <a:spcAft>
                <a:spcPts val="900"/>
              </a:spcAft>
              <a:buFont typeface="System Font Regular"/>
              <a:buChar char="-"/>
            </a:pPr>
            <a:r>
              <a:rPr lang="en-GB" sz="2000" dirty="0">
                <a:solidFill>
                  <a:srgbClr val="0070C0"/>
                </a:solidFill>
                <a:latin typeface="NotoSerif"/>
              </a:rPr>
              <a:t>Primary keys from source systems often change over time with different naming or numbering conventions being used at different times</a:t>
            </a:r>
            <a:r>
              <a:rPr lang="en-GB" sz="2000" dirty="0">
                <a:latin typeface="NotoSerif"/>
              </a:rPr>
              <a:t>. Additionally, over time, source applications may be replaced by newer systems, or mergers may create the need to replace systems.</a:t>
            </a:r>
            <a:endParaRPr lang="en-GB" dirty="0">
              <a:effectLst/>
            </a:endParaRPr>
          </a:p>
          <a:p>
            <a:pPr marL="342900" indent="-342900">
              <a:spcBef>
                <a:spcPts val="1000"/>
              </a:spcBef>
              <a:spcAft>
                <a:spcPts val="900"/>
              </a:spcAft>
              <a:buFont typeface="System Font Regular"/>
              <a:buChar char="-"/>
            </a:pPr>
            <a:r>
              <a:rPr lang="en-GB" sz="2000" dirty="0">
                <a:solidFill>
                  <a:srgbClr val="0070C0"/>
                </a:solidFill>
                <a:latin typeface="NotoSerif"/>
              </a:rPr>
              <a:t>Primary key consistency may be maintained by source systems for shorter periods </a:t>
            </a:r>
            <a:r>
              <a:rPr lang="en-GB" sz="2000" dirty="0">
                <a:latin typeface="NotoSerif"/>
              </a:rPr>
              <a:t>than the enterprise analytical needs dictate.</a:t>
            </a:r>
            <a:endParaRPr lang="en-GB" dirty="0">
              <a:effectLst/>
            </a:endParaRPr>
          </a:p>
          <a:p>
            <a:pPr marL="342900" indent="-342900">
              <a:spcBef>
                <a:spcPts val="1000"/>
              </a:spcBef>
              <a:spcAft>
                <a:spcPts val="900"/>
              </a:spcAft>
              <a:buFont typeface="System Font Regular"/>
              <a:buChar char="-"/>
            </a:pPr>
            <a:r>
              <a:rPr lang="en-GB" sz="2000" dirty="0">
                <a:solidFill>
                  <a:srgbClr val="0070C0"/>
                </a:solidFill>
                <a:latin typeface="NotoSerif"/>
              </a:rPr>
              <a:t>Source systems may be using smart keys</a:t>
            </a:r>
            <a:r>
              <a:rPr lang="en-GB" sz="2000" dirty="0">
                <a:latin typeface="NotoSerif"/>
              </a:rPr>
              <a:t>. (</a:t>
            </a:r>
            <a:r>
              <a:rPr lang="en-GB" sz="2000" dirty="0">
                <a:solidFill>
                  <a:schemeClr val="accent6">
                    <a:lumMod val="75000"/>
                  </a:schemeClr>
                </a:solidFill>
                <a:latin typeface="NotoSerif"/>
              </a:rPr>
              <a:t>What is a smart key?</a:t>
            </a:r>
            <a:r>
              <a:rPr lang="en-GB" sz="2000" dirty="0">
                <a:latin typeface="NotoSerif"/>
              </a:rPr>
              <a:t>)</a:t>
            </a:r>
          </a:p>
          <a:p>
            <a:pPr marL="342900" indent="-342900">
              <a:lnSpc>
                <a:spcPct val="90000"/>
              </a:lnSpc>
              <a:spcBef>
                <a:spcPts val="1000"/>
              </a:spcBef>
              <a:buFont typeface="Arial" panose="020B0604020202020204" pitchFamily="34" charset="0"/>
              <a:buChar char="•"/>
            </a:pPr>
            <a:endParaRPr lang="en-GB" sz="400" dirty="0">
              <a:latin typeface="NotoSerif"/>
            </a:endParaRPr>
          </a:p>
        </p:txBody>
      </p:sp>
      <p:sp>
        <p:nvSpPr>
          <p:cNvPr id="5" name="Slide Number Placeholder 4">
            <a:extLst>
              <a:ext uri="{FF2B5EF4-FFF2-40B4-BE49-F238E27FC236}">
                <a16:creationId xmlns:a16="http://schemas.microsoft.com/office/drawing/2014/main" id="{6C107B19-A28F-5152-E99E-AA08B8AA5084}"/>
              </a:ext>
            </a:extLst>
          </p:cNvPr>
          <p:cNvSpPr>
            <a:spLocks noGrp="1"/>
          </p:cNvSpPr>
          <p:nvPr>
            <p:ph type="sldNum" sz="quarter" idx="12"/>
          </p:nvPr>
        </p:nvSpPr>
        <p:spPr/>
        <p:txBody>
          <a:bodyPr/>
          <a:lstStyle/>
          <a:p>
            <a:fld id="{DD40C559-0D42-4D76-92B1-8C19F3BDA397}" type="slidenum">
              <a:rPr lang="en-US" smtClean="0"/>
              <a:t>22</a:t>
            </a:fld>
            <a:endParaRPr lang="en-US"/>
          </a:p>
        </p:txBody>
      </p:sp>
    </p:spTree>
    <p:extLst>
      <p:ext uri="{BB962C8B-B14F-4D97-AF65-F5344CB8AC3E}">
        <p14:creationId xmlns:p14="http://schemas.microsoft.com/office/powerpoint/2010/main" val="10334830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Dimensions - surrogate and natural keys (Cont.)</a:t>
            </a:r>
          </a:p>
        </p:txBody>
      </p:sp>
      <p:sp>
        <p:nvSpPr>
          <p:cNvPr id="3" name="TextBox 2">
            <a:extLst>
              <a:ext uri="{FF2B5EF4-FFF2-40B4-BE49-F238E27FC236}">
                <a16:creationId xmlns:a16="http://schemas.microsoft.com/office/drawing/2014/main" id="{C8FA8DC5-C3F8-3A5D-425A-999B4B99AEDC}"/>
              </a:ext>
            </a:extLst>
          </p:cNvPr>
          <p:cNvSpPr txBox="1"/>
          <p:nvPr/>
        </p:nvSpPr>
        <p:spPr>
          <a:xfrm>
            <a:off x="838200" y="1941699"/>
            <a:ext cx="10206318" cy="4136004"/>
          </a:xfrm>
          <a:prstGeom prst="rect">
            <a:avLst/>
          </a:prstGeom>
          <a:solidFill>
            <a:schemeClr val="accent6">
              <a:lumMod val="20000"/>
              <a:lumOff val="80000"/>
            </a:schemeClr>
          </a:solidFill>
        </p:spPr>
        <p:txBody>
          <a:bodyPr wrap="square">
            <a:spAutoFit/>
          </a:bodyPr>
          <a:lstStyle/>
          <a:p>
            <a:pPr>
              <a:lnSpc>
                <a:spcPct val="90000"/>
              </a:lnSpc>
              <a:spcBef>
                <a:spcPts val="1000"/>
              </a:spcBef>
              <a:spcAft>
                <a:spcPts val="900"/>
              </a:spcAft>
            </a:pPr>
            <a:r>
              <a:rPr lang="en-GB" sz="2000" b="1" dirty="0">
                <a:solidFill>
                  <a:schemeClr val="accent6">
                    <a:lumMod val="75000"/>
                  </a:schemeClr>
                </a:solidFill>
                <a:latin typeface="NotoSerif"/>
              </a:rPr>
              <a:t>What is a smart key?</a:t>
            </a:r>
          </a:p>
          <a:p>
            <a:pPr>
              <a:lnSpc>
                <a:spcPct val="90000"/>
              </a:lnSpc>
              <a:spcBef>
                <a:spcPts val="1000"/>
              </a:spcBef>
              <a:spcAft>
                <a:spcPts val="900"/>
              </a:spcAft>
            </a:pPr>
            <a:r>
              <a:rPr lang="en-GB" sz="2000" dirty="0">
                <a:solidFill>
                  <a:schemeClr val="accent6">
                    <a:lumMod val="75000"/>
                  </a:schemeClr>
                </a:solidFill>
                <a:latin typeface="NotoSerif"/>
              </a:rPr>
              <a:t>Operational and transactional systems sometimes define or identify items such as products with smart keys. </a:t>
            </a:r>
          </a:p>
          <a:p>
            <a:pPr>
              <a:lnSpc>
                <a:spcPct val="90000"/>
              </a:lnSpc>
              <a:spcBef>
                <a:spcPts val="1000"/>
              </a:spcBef>
              <a:spcAft>
                <a:spcPts val="900"/>
              </a:spcAft>
            </a:pPr>
            <a:r>
              <a:rPr lang="en-GB" sz="2000" dirty="0">
                <a:solidFill>
                  <a:schemeClr val="accent6">
                    <a:lumMod val="75000"/>
                  </a:schemeClr>
                </a:solidFill>
                <a:latin typeface="NotoSerif"/>
              </a:rPr>
              <a:t>These are alphanumeric strings, maybe 24 or 40 characters in length. </a:t>
            </a:r>
          </a:p>
          <a:p>
            <a:pPr>
              <a:lnSpc>
                <a:spcPct val="90000"/>
              </a:lnSpc>
              <a:spcBef>
                <a:spcPts val="1000"/>
              </a:spcBef>
              <a:spcAft>
                <a:spcPts val="900"/>
              </a:spcAft>
            </a:pPr>
            <a:r>
              <a:rPr lang="en-GB" sz="2000" dirty="0">
                <a:solidFill>
                  <a:schemeClr val="accent6">
                    <a:lumMod val="75000"/>
                  </a:schemeClr>
                </a:solidFill>
                <a:latin typeface="NotoSerif"/>
              </a:rPr>
              <a:t>The character string is typically divided into substrings. The substrings have meaning, hence the word smart key. </a:t>
            </a:r>
          </a:p>
          <a:p>
            <a:pPr>
              <a:lnSpc>
                <a:spcPct val="90000"/>
              </a:lnSpc>
              <a:spcBef>
                <a:spcPts val="1000"/>
              </a:spcBef>
              <a:spcAft>
                <a:spcPts val="900"/>
              </a:spcAft>
            </a:pPr>
            <a:r>
              <a:rPr lang="en-GB" sz="2000" dirty="0">
                <a:solidFill>
                  <a:schemeClr val="accent6">
                    <a:lumMod val="75000"/>
                  </a:schemeClr>
                </a:solidFill>
                <a:latin typeface="NotoSerif"/>
              </a:rPr>
              <a:t>For example, the first three characters might designate what manufacturing plant the product was built in. The next five characters might designate the materials that were used to construct the product. The next 10 might designate the size or some other characteristics of the construction of the product, and so on. </a:t>
            </a:r>
            <a:endParaRPr lang="en-GB" sz="2000" dirty="0">
              <a:latin typeface="NotoSerif"/>
            </a:endParaRPr>
          </a:p>
          <a:p>
            <a:pPr marL="342900" indent="-342900">
              <a:lnSpc>
                <a:spcPct val="90000"/>
              </a:lnSpc>
              <a:spcBef>
                <a:spcPts val="1000"/>
              </a:spcBef>
              <a:buFont typeface="Arial" panose="020B0604020202020204" pitchFamily="34" charset="0"/>
              <a:buChar char="•"/>
            </a:pPr>
            <a:endParaRPr lang="en-GB" sz="400" dirty="0">
              <a:latin typeface="NotoSerif"/>
            </a:endParaRPr>
          </a:p>
        </p:txBody>
      </p:sp>
      <p:sp>
        <p:nvSpPr>
          <p:cNvPr id="5" name="Slide Number Placeholder 4">
            <a:extLst>
              <a:ext uri="{FF2B5EF4-FFF2-40B4-BE49-F238E27FC236}">
                <a16:creationId xmlns:a16="http://schemas.microsoft.com/office/drawing/2014/main" id="{2E9519F1-0F8B-D194-D450-F5E816187D02}"/>
              </a:ext>
            </a:extLst>
          </p:cNvPr>
          <p:cNvSpPr>
            <a:spLocks noGrp="1"/>
          </p:cNvSpPr>
          <p:nvPr>
            <p:ph type="sldNum" sz="quarter" idx="12"/>
          </p:nvPr>
        </p:nvSpPr>
        <p:spPr/>
        <p:txBody>
          <a:bodyPr/>
          <a:lstStyle/>
          <a:p>
            <a:fld id="{DD40C559-0D42-4D76-92B1-8C19F3BDA397}" type="slidenum">
              <a:rPr lang="en-US" smtClean="0"/>
              <a:t>23</a:t>
            </a:fld>
            <a:endParaRPr lang="en-US"/>
          </a:p>
        </p:txBody>
      </p:sp>
    </p:spTree>
    <p:extLst>
      <p:ext uri="{BB962C8B-B14F-4D97-AF65-F5344CB8AC3E}">
        <p14:creationId xmlns:p14="http://schemas.microsoft.com/office/powerpoint/2010/main" val="4259451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Dimensions - surrogate and natural keys (Cont.)</a:t>
            </a:r>
          </a:p>
        </p:txBody>
      </p:sp>
      <p:grpSp>
        <p:nvGrpSpPr>
          <p:cNvPr id="5" name="Group 4"/>
          <p:cNvGrpSpPr>
            <a:grpSpLocks noGrp="1" noUngrp="1" noChangeAspect="1"/>
          </p:cNvGrpSpPr>
          <p:nvPr/>
        </p:nvGrpSpPr>
        <p:grpSpPr>
          <a:xfrm>
            <a:off x="7329226" y="1847570"/>
            <a:ext cx="4272037" cy="4015348"/>
            <a:chOff x="3690938" y="1919288"/>
            <a:chExt cx="4808537" cy="4519612"/>
          </a:xfrm>
        </p:grpSpPr>
        <p:pic>
          <p:nvPicPr>
            <p:cNvPr id="3" name="Picture 2" descr="f09-09-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3690938" y="1919288"/>
              <a:ext cx="4808537" cy="4138612"/>
            </a:xfrm>
            <a:prstGeom prst="rect">
              <a:avLst/>
            </a:prstGeom>
            <a:noFill/>
            <a:ln>
              <a:noFill/>
            </a:ln>
          </p:spPr>
        </p:pic>
        <p:sp>
          <p:nvSpPr>
            <p:cNvPr id="4" name="Rectangle 3"/>
            <p:cNvSpPr/>
            <p:nvPr/>
          </p:nvSpPr>
          <p:spPr>
            <a:xfrm>
              <a:off x="3690938" y="6096000"/>
              <a:ext cx="4808537" cy="342900"/>
            </a:xfrm>
            <a:prstGeom prst="rect">
              <a:avLst/>
            </a:prstGeom>
            <a:noFill/>
            <a:ln>
              <a:noFill/>
            </a:ln>
          </p:spPr>
          <p:txBody>
            <a:bodyPr anchor="ctr">
              <a:normAutofit fontScale="70000" lnSpcReduction="20000"/>
            </a:bodyPr>
            <a:lstStyle/>
            <a:p>
              <a:pPr algn="ctr"/>
              <a:r>
                <a:rPr lang="en-US" sz="2400" dirty="0"/>
                <a:t>f09-09</a:t>
              </a:r>
            </a:p>
          </p:txBody>
        </p:sp>
      </p:grpSp>
      <p:sp>
        <p:nvSpPr>
          <p:cNvPr id="8" name="TextBox 7">
            <a:extLst>
              <a:ext uri="{FF2B5EF4-FFF2-40B4-BE49-F238E27FC236}">
                <a16:creationId xmlns:a16="http://schemas.microsoft.com/office/drawing/2014/main" id="{E5104666-0087-3A76-08ED-2A446A2AE785}"/>
              </a:ext>
            </a:extLst>
          </p:cNvPr>
          <p:cNvSpPr txBox="1"/>
          <p:nvPr/>
        </p:nvSpPr>
        <p:spPr>
          <a:xfrm>
            <a:off x="838200" y="1690688"/>
            <a:ext cx="5921188" cy="6737998"/>
          </a:xfrm>
          <a:prstGeom prst="rect">
            <a:avLst/>
          </a:prstGeom>
          <a:noFill/>
        </p:spPr>
        <p:txBody>
          <a:bodyPr wrap="square">
            <a:spAutoFit/>
          </a:bodyPr>
          <a:lstStyle/>
          <a:p>
            <a:pPr marL="342900" indent="-342900">
              <a:lnSpc>
                <a:spcPct val="90000"/>
              </a:lnSpc>
              <a:spcBef>
                <a:spcPts val="1000"/>
              </a:spcBef>
              <a:buFont typeface="Arial" panose="020B0604020202020204" pitchFamily="34" charset="0"/>
              <a:buChar char="•"/>
            </a:pPr>
            <a:r>
              <a:rPr lang="en-GB" sz="2000" dirty="0">
                <a:solidFill>
                  <a:srgbClr val="0070C0"/>
                </a:solidFill>
                <a:latin typeface="NotoSerif"/>
              </a:rPr>
              <a:t>An additional best practice is to maintain the source system’s primary key as an alternate key in the dimension</a:t>
            </a:r>
            <a:r>
              <a:rPr lang="en-GB" sz="2000" dirty="0">
                <a:latin typeface="NotoSerif"/>
              </a:rPr>
              <a:t>. This is also called the source system’s </a:t>
            </a:r>
            <a:r>
              <a:rPr lang="en-GB" sz="2000" dirty="0">
                <a:solidFill>
                  <a:schemeClr val="accent2">
                    <a:lumMod val="75000"/>
                  </a:schemeClr>
                </a:solidFill>
                <a:latin typeface="NotoSerif"/>
              </a:rPr>
              <a:t>natural key.</a:t>
            </a:r>
          </a:p>
          <a:p>
            <a:pPr marL="342900" indent="-342900">
              <a:lnSpc>
                <a:spcPct val="90000"/>
              </a:lnSpc>
              <a:spcBef>
                <a:spcPts val="1000"/>
              </a:spcBef>
              <a:buFont typeface="Arial" panose="020B0604020202020204" pitchFamily="34" charset="0"/>
              <a:buChar char="•"/>
            </a:pPr>
            <a:endParaRPr lang="en-GB" sz="1050" dirty="0">
              <a:solidFill>
                <a:srgbClr val="0070C0"/>
              </a:solidFill>
              <a:latin typeface="NotoSerif"/>
            </a:endParaRPr>
          </a:p>
          <a:p>
            <a:pPr marL="342900" indent="-342900">
              <a:lnSpc>
                <a:spcPct val="90000"/>
              </a:lnSpc>
              <a:spcBef>
                <a:spcPts val="1000"/>
              </a:spcBef>
              <a:buFont typeface="Arial" panose="020B0604020202020204" pitchFamily="34" charset="0"/>
              <a:buChar char="•"/>
            </a:pPr>
            <a:r>
              <a:rPr lang="en-GB" sz="2000" dirty="0">
                <a:latin typeface="NotoSerif"/>
              </a:rPr>
              <a:t>If there are multiple source systems with natural keys you should add an attribute that identifies the source system. This results in a multipart alternate key to identify the natural keys.</a:t>
            </a:r>
          </a:p>
          <a:p>
            <a:pPr marL="342900" indent="-342900">
              <a:lnSpc>
                <a:spcPct val="90000"/>
              </a:lnSpc>
              <a:spcBef>
                <a:spcPts val="1000"/>
              </a:spcBef>
              <a:buFont typeface="Arial" panose="020B0604020202020204" pitchFamily="34" charset="0"/>
              <a:buChar char="•"/>
            </a:pPr>
            <a:endParaRPr lang="en-GB" sz="1200" dirty="0">
              <a:latin typeface="NotoSerif"/>
            </a:endParaRPr>
          </a:p>
          <a:p>
            <a:pPr marL="342900" indent="-342900">
              <a:lnSpc>
                <a:spcPct val="90000"/>
              </a:lnSpc>
              <a:spcBef>
                <a:spcPts val="1000"/>
              </a:spcBef>
              <a:buFont typeface="Arial" panose="020B0604020202020204" pitchFamily="34" charset="0"/>
              <a:buChar char="•"/>
            </a:pPr>
            <a:r>
              <a:rPr lang="en-GB" sz="2000" dirty="0">
                <a:latin typeface="NotoSerif"/>
              </a:rPr>
              <a:t>In Figure 9.9, </a:t>
            </a:r>
            <a:r>
              <a:rPr lang="en-GB" sz="2000" dirty="0" err="1">
                <a:latin typeface="NotoSerif"/>
              </a:rPr>
              <a:t>CustomerSK</a:t>
            </a:r>
            <a:r>
              <a:rPr lang="en-GB" sz="2000" dirty="0">
                <a:latin typeface="NotoSerif"/>
              </a:rPr>
              <a:t> is the primary key in the customer dimension, </a:t>
            </a:r>
            <a:r>
              <a:rPr lang="en-GB" sz="2000" dirty="0" err="1">
                <a:latin typeface="NotoSerif"/>
              </a:rPr>
              <a:t>CustomerNK</a:t>
            </a:r>
            <a:r>
              <a:rPr lang="en-GB" sz="2000" dirty="0">
                <a:latin typeface="NotoSerif"/>
              </a:rPr>
              <a:t> is the natural key in the dimension and primary key in the source system, SOR_NK is the SOR (systems of record) indicator and the multipart alternate key is the SOR_NK and </a:t>
            </a:r>
            <a:r>
              <a:rPr lang="en-GB" sz="2000" dirty="0" err="1">
                <a:latin typeface="NotoSerif"/>
              </a:rPr>
              <a:t>CustomerNK</a:t>
            </a:r>
            <a:r>
              <a:rPr lang="en-GB" sz="2000" dirty="0">
                <a:latin typeface="NotoSerif"/>
              </a:rPr>
              <a:t> columns</a:t>
            </a:r>
            <a:r>
              <a:rPr lang="en-GB" sz="1800" dirty="0">
                <a:solidFill>
                  <a:srgbClr val="3A3A47"/>
                </a:solidFill>
                <a:effectLst/>
                <a:latin typeface="Palatino" pitchFamily="2" charset="77"/>
              </a:rPr>
              <a:t>. </a:t>
            </a:r>
            <a:endParaRPr lang="en-GB" sz="2000" dirty="0">
              <a:effectLst/>
            </a:endParaRPr>
          </a:p>
          <a:p>
            <a:pPr marL="342900" indent="-342900">
              <a:lnSpc>
                <a:spcPct val="90000"/>
              </a:lnSpc>
              <a:spcBef>
                <a:spcPts val="1000"/>
              </a:spcBef>
              <a:buFont typeface="Arial" panose="020B0604020202020204" pitchFamily="34" charset="0"/>
              <a:buChar char="•"/>
            </a:pPr>
            <a:endParaRPr lang="en-GB" sz="2000" dirty="0">
              <a:latin typeface="NotoSerif"/>
            </a:endParaRPr>
          </a:p>
          <a:p>
            <a:pPr marL="342900" indent="-342900">
              <a:lnSpc>
                <a:spcPct val="90000"/>
              </a:lnSpc>
              <a:spcBef>
                <a:spcPts val="1000"/>
              </a:spcBef>
              <a:buFont typeface="Arial" panose="020B0604020202020204" pitchFamily="34" charset="0"/>
              <a:buChar char="•"/>
            </a:pPr>
            <a:endParaRPr lang="en-GB" sz="2000" dirty="0">
              <a:latin typeface="NotoSerif"/>
            </a:endParaRPr>
          </a:p>
          <a:p>
            <a:pPr marL="342900" indent="-342900">
              <a:lnSpc>
                <a:spcPct val="90000"/>
              </a:lnSpc>
              <a:spcBef>
                <a:spcPts val="1000"/>
              </a:spcBef>
              <a:buFont typeface="Arial" panose="020B0604020202020204" pitchFamily="34" charset="0"/>
              <a:buChar char="•"/>
            </a:pPr>
            <a:endParaRPr lang="en-GB" dirty="0">
              <a:solidFill>
                <a:srgbClr val="0070C0"/>
              </a:solidFill>
              <a:latin typeface="NotoSerif"/>
            </a:endParaRPr>
          </a:p>
          <a:p>
            <a:pPr marL="342900" indent="-342900">
              <a:lnSpc>
                <a:spcPct val="90000"/>
              </a:lnSpc>
              <a:spcBef>
                <a:spcPts val="1000"/>
              </a:spcBef>
              <a:buFont typeface="Arial" panose="020B0604020202020204" pitchFamily="34" charset="0"/>
              <a:buChar char="•"/>
            </a:pPr>
            <a:endParaRPr lang="en-GB" sz="1800" dirty="0">
              <a:solidFill>
                <a:srgbClr val="0070C0"/>
              </a:solidFill>
              <a:latin typeface="NotoSerif"/>
            </a:endParaRPr>
          </a:p>
          <a:p>
            <a:pPr marL="342900" indent="-342900">
              <a:lnSpc>
                <a:spcPct val="90000"/>
              </a:lnSpc>
              <a:spcBef>
                <a:spcPts val="1000"/>
              </a:spcBef>
              <a:buFont typeface="Arial" panose="020B0604020202020204" pitchFamily="34" charset="0"/>
              <a:buChar char="•"/>
            </a:pPr>
            <a:endParaRPr lang="en-GB" sz="1800" dirty="0">
              <a:solidFill>
                <a:srgbClr val="0070C0"/>
              </a:solidFill>
              <a:latin typeface="NotoSerif"/>
            </a:endParaRPr>
          </a:p>
        </p:txBody>
      </p:sp>
      <p:sp>
        <p:nvSpPr>
          <p:cNvPr id="10" name="Slide Number Placeholder 9">
            <a:extLst>
              <a:ext uri="{FF2B5EF4-FFF2-40B4-BE49-F238E27FC236}">
                <a16:creationId xmlns:a16="http://schemas.microsoft.com/office/drawing/2014/main" id="{8E1F7A30-479A-936A-3E08-F8F2332FBC49}"/>
              </a:ext>
            </a:extLst>
          </p:cNvPr>
          <p:cNvSpPr>
            <a:spLocks noGrp="1"/>
          </p:cNvSpPr>
          <p:nvPr>
            <p:ph type="sldNum" sz="quarter" idx="12"/>
          </p:nvPr>
        </p:nvSpPr>
        <p:spPr/>
        <p:txBody>
          <a:bodyPr/>
          <a:lstStyle/>
          <a:p>
            <a:fld id="{DD40C559-0D42-4D76-92B1-8C19F3BDA397}" type="slidenum">
              <a:rPr lang="en-US" smtClean="0"/>
              <a:t>24</a:t>
            </a:fld>
            <a:endParaRPr lang="en-US"/>
          </a:p>
        </p:txBody>
      </p:sp>
    </p:spTree>
    <p:extLst>
      <p:ext uri="{BB962C8B-B14F-4D97-AF65-F5344CB8AC3E}">
        <p14:creationId xmlns:p14="http://schemas.microsoft.com/office/powerpoint/2010/main" val="8314429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Dimensions - surrogate and natural keys (Cont.)</a:t>
            </a:r>
          </a:p>
        </p:txBody>
      </p:sp>
      <p:sp>
        <p:nvSpPr>
          <p:cNvPr id="8" name="TextBox 7">
            <a:extLst>
              <a:ext uri="{FF2B5EF4-FFF2-40B4-BE49-F238E27FC236}">
                <a16:creationId xmlns:a16="http://schemas.microsoft.com/office/drawing/2014/main" id="{E5104666-0087-3A76-08ED-2A446A2AE785}"/>
              </a:ext>
            </a:extLst>
          </p:cNvPr>
          <p:cNvSpPr txBox="1"/>
          <p:nvPr/>
        </p:nvSpPr>
        <p:spPr>
          <a:xfrm>
            <a:off x="838200" y="1690688"/>
            <a:ext cx="10515600" cy="4404283"/>
          </a:xfrm>
          <a:prstGeom prst="rect">
            <a:avLst/>
          </a:prstGeom>
          <a:noFill/>
        </p:spPr>
        <p:txBody>
          <a:bodyPr wrap="square">
            <a:spAutoFit/>
          </a:bodyPr>
          <a:lstStyle/>
          <a:p>
            <a:pPr>
              <a:lnSpc>
                <a:spcPct val="90000"/>
              </a:lnSpc>
              <a:spcBef>
                <a:spcPts val="1000"/>
              </a:spcBef>
            </a:pPr>
            <a:endParaRPr lang="en-GB" sz="500" b="1" dirty="0">
              <a:latin typeface="NotoSerif"/>
            </a:endParaRPr>
          </a:p>
          <a:p>
            <a:pPr>
              <a:lnSpc>
                <a:spcPct val="90000"/>
              </a:lnSpc>
              <a:spcBef>
                <a:spcPts val="1000"/>
              </a:spcBef>
            </a:pPr>
            <a:r>
              <a:rPr lang="en-GB" sz="2000" b="1" dirty="0">
                <a:effectLst/>
                <a:latin typeface="NotoSerif"/>
              </a:rPr>
              <a:t>Benefits:</a:t>
            </a:r>
            <a:endParaRPr lang="en-GB" sz="2000" b="1" dirty="0">
              <a:effectLst/>
            </a:endParaRPr>
          </a:p>
          <a:p>
            <a:pPr marL="342900" indent="-342900">
              <a:lnSpc>
                <a:spcPct val="90000"/>
              </a:lnSpc>
              <a:spcBef>
                <a:spcPts val="1000"/>
              </a:spcBef>
              <a:buFont typeface="Arial" panose="020B0604020202020204" pitchFamily="34" charset="0"/>
              <a:buChar char="•"/>
            </a:pPr>
            <a:r>
              <a:rPr lang="en-GB" sz="2000" dirty="0">
                <a:latin typeface="NotoSerif"/>
              </a:rPr>
              <a:t>The </a:t>
            </a:r>
            <a:r>
              <a:rPr lang="en-GB" sz="2000" dirty="0">
                <a:solidFill>
                  <a:srgbClr val="0070C0"/>
                </a:solidFill>
                <a:latin typeface="NotoSerif"/>
              </a:rPr>
              <a:t>primary benefit </a:t>
            </a:r>
            <a:r>
              <a:rPr lang="en-GB" sz="2000" dirty="0">
                <a:latin typeface="NotoSerif"/>
              </a:rPr>
              <a:t>of using a surrogate key as a dimension’s primary key </a:t>
            </a:r>
            <a:r>
              <a:rPr lang="en-GB" sz="2000" dirty="0">
                <a:solidFill>
                  <a:srgbClr val="0070C0"/>
                </a:solidFill>
                <a:latin typeface="NotoSerif"/>
              </a:rPr>
              <a:t>is to provide an identifier that is consistent and unique across source systems and time, and that is independent of business systems</a:t>
            </a:r>
            <a:r>
              <a:rPr lang="en-GB" sz="1600" dirty="0">
                <a:solidFill>
                  <a:srgbClr val="0070C0"/>
                </a:solidFill>
                <a:effectLst/>
                <a:latin typeface="Palatino" pitchFamily="2" charset="77"/>
              </a:rPr>
              <a:t>. </a:t>
            </a:r>
          </a:p>
          <a:p>
            <a:pPr>
              <a:lnSpc>
                <a:spcPct val="90000"/>
              </a:lnSpc>
              <a:spcBef>
                <a:spcPts val="1000"/>
              </a:spcBef>
            </a:pPr>
            <a:endParaRPr lang="en-GB" sz="500" dirty="0">
              <a:effectLst/>
            </a:endParaRPr>
          </a:p>
          <a:p>
            <a:pPr marL="342900" indent="-342900">
              <a:lnSpc>
                <a:spcPct val="90000"/>
              </a:lnSpc>
              <a:spcBef>
                <a:spcPts val="1000"/>
              </a:spcBef>
              <a:buFont typeface="Arial" panose="020B0604020202020204" pitchFamily="34" charset="0"/>
              <a:buChar char="•"/>
            </a:pPr>
            <a:r>
              <a:rPr lang="en-GB" sz="2000" dirty="0">
                <a:latin typeface="NotoSerif"/>
              </a:rPr>
              <a:t>An </a:t>
            </a:r>
            <a:r>
              <a:rPr lang="en-GB" sz="2000" dirty="0">
                <a:solidFill>
                  <a:srgbClr val="0070C0"/>
                </a:solidFill>
                <a:latin typeface="NotoSerif"/>
              </a:rPr>
              <a:t>additional benefit </a:t>
            </a:r>
            <a:r>
              <a:rPr lang="en-GB" sz="2000" dirty="0">
                <a:latin typeface="NotoSerif"/>
              </a:rPr>
              <a:t>of the surrogate key is that, </a:t>
            </a:r>
            <a:r>
              <a:rPr lang="en-GB" sz="2000" dirty="0">
                <a:solidFill>
                  <a:srgbClr val="0070C0"/>
                </a:solidFill>
                <a:latin typeface="NotoSerif"/>
              </a:rPr>
              <a:t>being integer-based, it is a great data type to index and join in a relational model. </a:t>
            </a:r>
          </a:p>
          <a:p>
            <a:pPr marL="342900" indent="-342900">
              <a:lnSpc>
                <a:spcPct val="90000"/>
              </a:lnSpc>
              <a:spcBef>
                <a:spcPts val="1000"/>
              </a:spcBef>
              <a:buFont typeface="Arial" panose="020B0604020202020204" pitchFamily="34" charset="0"/>
              <a:buChar char="•"/>
            </a:pPr>
            <a:endParaRPr lang="en-GB" dirty="0">
              <a:latin typeface="NotoSerif"/>
            </a:endParaRPr>
          </a:p>
          <a:p>
            <a:pPr>
              <a:lnSpc>
                <a:spcPct val="90000"/>
              </a:lnSpc>
              <a:spcBef>
                <a:spcPts val="1000"/>
              </a:spcBef>
            </a:pPr>
            <a:r>
              <a:rPr lang="en-GB" sz="2000" b="1" dirty="0">
                <a:latin typeface="NotoSerif"/>
              </a:rPr>
              <a:t>To summarize, dimensions should have the following characteristics: </a:t>
            </a:r>
          </a:p>
          <a:p>
            <a:pPr marL="342900" indent="-342900">
              <a:lnSpc>
                <a:spcPct val="90000"/>
              </a:lnSpc>
              <a:spcBef>
                <a:spcPts val="1000"/>
              </a:spcBef>
              <a:buFont typeface="Arial" panose="020B0604020202020204" pitchFamily="34" charset="0"/>
              <a:buChar char="•"/>
            </a:pPr>
            <a:r>
              <a:rPr lang="en-GB" sz="2000" dirty="0">
                <a:latin typeface="NotoSerif"/>
              </a:rPr>
              <a:t>Unique rows.</a:t>
            </a:r>
          </a:p>
          <a:p>
            <a:pPr marL="342900" indent="-342900">
              <a:lnSpc>
                <a:spcPct val="90000"/>
              </a:lnSpc>
              <a:spcBef>
                <a:spcPts val="1000"/>
              </a:spcBef>
              <a:buFont typeface="Arial" panose="020B0604020202020204" pitchFamily="34" charset="0"/>
              <a:buChar char="•"/>
            </a:pPr>
            <a:r>
              <a:rPr lang="en-GB" sz="2000" dirty="0">
                <a:latin typeface="NotoSerif"/>
              </a:rPr>
              <a:t>Surrogate keys used as primary keys.</a:t>
            </a:r>
          </a:p>
          <a:p>
            <a:pPr marL="342900" indent="-342900">
              <a:lnSpc>
                <a:spcPct val="90000"/>
              </a:lnSpc>
              <a:spcBef>
                <a:spcPts val="1000"/>
              </a:spcBef>
              <a:buFont typeface="Arial" panose="020B0604020202020204" pitchFamily="34" charset="0"/>
              <a:buChar char="•"/>
            </a:pPr>
            <a:r>
              <a:rPr lang="en-GB" sz="2000" dirty="0">
                <a:latin typeface="NotoSerif"/>
              </a:rPr>
              <a:t>Non-NULL primary keys.</a:t>
            </a:r>
          </a:p>
        </p:txBody>
      </p:sp>
      <p:sp>
        <p:nvSpPr>
          <p:cNvPr id="7" name="Slide Number Placeholder 6">
            <a:extLst>
              <a:ext uri="{FF2B5EF4-FFF2-40B4-BE49-F238E27FC236}">
                <a16:creationId xmlns:a16="http://schemas.microsoft.com/office/drawing/2014/main" id="{0B3EBF31-EE43-B80E-27E4-12E02371CDA5}"/>
              </a:ext>
            </a:extLst>
          </p:cNvPr>
          <p:cNvSpPr>
            <a:spLocks noGrp="1"/>
          </p:cNvSpPr>
          <p:nvPr>
            <p:ph type="sldNum" sz="quarter" idx="12"/>
          </p:nvPr>
        </p:nvSpPr>
        <p:spPr/>
        <p:txBody>
          <a:bodyPr/>
          <a:lstStyle/>
          <a:p>
            <a:fld id="{DD40C559-0D42-4D76-92B1-8C19F3BDA397}" type="slidenum">
              <a:rPr lang="en-US" smtClean="0"/>
              <a:t>25</a:t>
            </a:fld>
            <a:endParaRPr lang="en-US"/>
          </a:p>
        </p:txBody>
      </p:sp>
    </p:spTree>
    <p:extLst>
      <p:ext uri="{BB962C8B-B14F-4D97-AF65-F5344CB8AC3E}">
        <p14:creationId xmlns:p14="http://schemas.microsoft.com/office/powerpoint/2010/main" val="25937894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Dimensions – not null primary keys</a:t>
            </a:r>
          </a:p>
        </p:txBody>
      </p:sp>
      <p:sp>
        <p:nvSpPr>
          <p:cNvPr id="8" name="TextBox 7">
            <a:extLst>
              <a:ext uri="{FF2B5EF4-FFF2-40B4-BE49-F238E27FC236}">
                <a16:creationId xmlns:a16="http://schemas.microsoft.com/office/drawing/2014/main" id="{E5104666-0087-3A76-08ED-2A446A2AE785}"/>
              </a:ext>
            </a:extLst>
          </p:cNvPr>
          <p:cNvSpPr txBox="1"/>
          <p:nvPr/>
        </p:nvSpPr>
        <p:spPr>
          <a:xfrm>
            <a:off x="623047" y="1959629"/>
            <a:ext cx="10515600" cy="3801041"/>
          </a:xfrm>
          <a:prstGeom prst="rect">
            <a:avLst/>
          </a:prstGeom>
          <a:noFill/>
        </p:spPr>
        <p:txBody>
          <a:bodyPr wrap="square">
            <a:spAutoFit/>
          </a:bodyPr>
          <a:lstStyle/>
          <a:p>
            <a:pPr marL="342900" indent="-342900">
              <a:lnSpc>
                <a:spcPct val="90000"/>
              </a:lnSpc>
              <a:spcBef>
                <a:spcPts val="1000"/>
              </a:spcBef>
              <a:buFont typeface="Arial" panose="020B0604020202020204" pitchFamily="34" charset="0"/>
              <a:buChar char="•"/>
            </a:pPr>
            <a:r>
              <a:rPr lang="en-GB" sz="2600" dirty="0">
                <a:latin typeface="NotoSerif"/>
              </a:rPr>
              <a:t>The </a:t>
            </a:r>
            <a:r>
              <a:rPr lang="en-GB" sz="2600" dirty="0">
                <a:solidFill>
                  <a:srgbClr val="0070C0"/>
                </a:solidFill>
                <a:latin typeface="NotoSerif"/>
              </a:rPr>
              <a:t>foreign keys used as the primary key in fact tables should never contain null values.</a:t>
            </a:r>
          </a:p>
          <a:p>
            <a:pPr>
              <a:lnSpc>
                <a:spcPct val="90000"/>
              </a:lnSpc>
              <a:spcBef>
                <a:spcPts val="1000"/>
              </a:spcBef>
            </a:pPr>
            <a:endParaRPr lang="en-GB" sz="1400" dirty="0">
              <a:solidFill>
                <a:srgbClr val="0070C0"/>
              </a:solidFill>
              <a:latin typeface="NotoSerif"/>
            </a:endParaRPr>
          </a:p>
          <a:p>
            <a:pPr marL="342900" indent="-342900">
              <a:lnSpc>
                <a:spcPct val="90000"/>
              </a:lnSpc>
              <a:spcBef>
                <a:spcPts val="1000"/>
              </a:spcBef>
              <a:buFont typeface="Arial" panose="020B0604020202020204" pitchFamily="34" charset="0"/>
              <a:buChar char="•"/>
            </a:pPr>
            <a:r>
              <a:rPr lang="en-GB" sz="2600" dirty="0">
                <a:latin typeface="NotoSerif"/>
              </a:rPr>
              <a:t>For an example of how a null value gets assigned, suppose a row in a sales fact table has a null value in the customer identifier column that is the foreign key linked to the customer dimension. </a:t>
            </a:r>
            <a:r>
              <a:rPr lang="en-GB" sz="2600" dirty="0">
                <a:solidFill>
                  <a:srgbClr val="0070C0"/>
                </a:solidFill>
                <a:latin typeface="NotoSerif"/>
              </a:rPr>
              <a:t>The null value was input into that column when, loading the data from the source systems, the ETL process could not find a customer associated with that sale because the value was unknown, missing or invalid. </a:t>
            </a:r>
          </a:p>
          <a:p>
            <a:pPr marL="342900" indent="-342900">
              <a:lnSpc>
                <a:spcPct val="90000"/>
              </a:lnSpc>
              <a:spcBef>
                <a:spcPts val="1000"/>
              </a:spcBef>
              <a:buFont typeface="Arial" panose="020B0604020202020204" pitchFamily="34" charset="0"/>
              <a:buChar char="•"/>
            </a:pPr>
            <a:endParaRPr lang="en-GB" sz="1800" dirty="0">
              <a:solidFill>
                <a:srgbClr val="0070C0"/>
              </a:solidFill>
              <a:latin typeface="NotoSerif"/>
            </a:endParaRPr>
          </a:p>
        </p:txBody>
      </p:sp>
      <p:sp>
        <p:nvSpPr>
          <p:cNvPr id="7" name="Slide Number Placeholder 6">
            <a:extLst>
              <a:ext uri="{FF2B5EF4-FFF2-40B4-BE49-F238E27FC236}">
                <a16:creationId xmlns:a16="http://schemas.microsoft.com/office/drawing/2014/main" id="{65FE387A-DCBA-6B70-8A08-91EEA18CED7D}"/>
              </a:ext>
            </a:extLst>
          </p:cNvPr>
          <p:cNvSpPr>
            <a:spLocks noGrp="1"/>
          </p:cNvSpPr>
          <p:nvPr>
            <p:ph type="sldNum" sz="quarter" idx="12"/>
          </p:nvPr>
        </p:nvSpPr>
        <p:spPr/>
        <p:txBody>
          <a:bodyPr/>
          <a:lstStyle/>
          <a:p>
            <a:fld id="{DD40C559-0D42-4D76-92B1-8C19F3BDA397}" type="slidenum">
              <a:rPr lang="en-US" smtClean="0"/>
              <a:t>26</a:t>
            </a:fld>
            <a:endParaRPr lang="en-US"/>
          </a:p>
        </p:txBody>
      </p:sp>
    </p:spTree>
    <p:extLst>
      <p:ext uri="{BB962C8B-B14F-4D97-AF65-F5344CB8AC3E}">
        <p14:creationId xmlns:p14="http://schemas.microsoft.com/office/powerpoint/2010/main" val="23054692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Dimensions – not null primary keys (Cont.)</a:t>
            </a:r>
          </a:p>
        </p:txBody>
      </p:sp>
      <p:sp>
        <p:nvSpPr>
          <p:cNvPr id="8" name="TextBox 7">
            <a:extLst>
              <a:ext uri="{FF2B5EF4-FFF2-40B4-BE49-F238E27FC236}">
                <a16:creationId xmlns:a16="http://schemas.microsoft.com/office/drawing/2014/main" id="{E5104666-0087-3A76-08ED-2A446A2AE785}"/>
              </a:ext>
            </a:extLst>
          </p:cNvPr>
          <p:cNvSpPr txBox="1"/>
          <p:nvPr/>
        </p:nvSpPr>
        <p:spPr>
          <a:xfrm>
            <a:off x="676835" y="1690688"/>
            <a:ext cx="10515600" cy="4483279"/>
          </a:xfrm>
          <a:prstGeom prst="rect">
            <a:avLst/>
          </a:prstGeom>
          <a:noFill/>
        </p:spPr>
        <p:txBody>
          <a:bodyPr wrap="square">
            <a:spAutoFit/>
          </a:bodyPr>
          <a:lstStyle/>
          <a:p>
            <a:pPr marL="342900" indent="-342900">
              <a:lnSpc>
                <a:spcPct val="90000"/>
              </a:lnSpc>
              <a:spcBef>
                <a:spcPts val="1000"/>
              </a:spcBef>
              <a:buFont typeface="Arial" panose="020B0604020202020204" pitchFamily="34" charset="0"/>
              <a:buChar char="•"/>
            </a:pPr>
            <a:r>
              <a:rPr lang="en-GB" sz="2000" dirty="0">
                <a:solidFill>
                  <a:schemeClr val="accent6">
                    <a:lumMod val="75000"/>
                  </a:schemeClr>
                </a:solidFill>
                <a:latin typeface="NotoSerif"/>
              </a:rPr>
              <a:t>This condition clearly results in misleading analysis that potentially creates business risk. The best practices that address this potential business risk include:</a:t>
            </a:r>
            <a:br>
              <a:rPr lang="en-GB" sz="2000" dirty="0">
                <a:solidFill>
                  <a:schemeClr val="accent6">
                    <a:lumMod val="75000"/>
                  </a:schemeClr>
                </a:solidFill>
                <a:latin typeface="NotoSerif"/>
              </a:rPr>
            </a:br>
            <a:endParaRPr lang="en-GB" sz="1600" dirty="0">
              <a:solidFill>
                <a:schemeClr val="accent6">
                  <a:lumMod val="75000"/>
                </a:schemeClr>
              </a:solidFill>
              <a:latin typeface="NotoSerif"/>
            </a:endParaRPr>
          </a:p>
          <a:p>
            <a:pPr marL="757238" indent="-352425">
              <a:lnSpc>
                <a:spcPct val="90000"/>
              </a:lnSpc>
              <a:spcBef>
                <a:spcPts val="1000"/>
              </a:spcBef>
              <a:buFont typeface="System Font Regular"/>
              <a:buChar char="-"/>
            </a:pPr>
            <a:r>
              <a:rPr lang="en-GB" sz="2000" dirty="0">
                <a:solidFill>
                  <a:schemeClr val="accent1">
                    <a:lumMod val="75000"/>
                  </a:schemeClr>
                </a:solidFill>
                <a:latin typeface="NotoSerif"/>
              </a:rPr>
              <a:t>Create row(s) in each dimension that are used when dimensional values are </a:t>
            </a:r>
            <a:r>
              <a:rPr lang="en-GB" sz="2000" dirty="0">
                <a:latin typeface="NotoSerif"/>
              </a:rPr>
              <a:t>unknown, missing, invalid, or other conditions in which referential integrity is not met.</a:t>
            </a:r>
          </a:p>
          <a:p>
            <a:pPr marL="757238" indent="-352425">
              <a:lnSpc>
                <a:spcPct val="90000"/>
              </a:lnSpc>
              <a:spcBef>
                <a:spcPts val="1000"/>
              </a:spcBef>
              <a:buFont typeface="System Font Regular"/>
              <a:buChar char="-"/>
            </a:pPr>
            <a:r>
              <a:rPr lang="en-GB" sz="2000" dirty="0">
                <a:latin typeface="NotoSerif"/>
              </a:rPr>
              <a:t>Because the numbering convention for surrogate keys is a positive integer, </a:t>
            </a:r>
            <a:r>
              <a:rPr lang="en-GB" sz="2000" dirty="0">
                <a:solidFill>
                  <a:schemeClr val="accent1">
                    <a:lumMod val="75000"/>
                  </a:schemeClr>
                </a:solidFill>
                <a:latin typeface="NotoSerif"/>
              </a:rPr>
              <a:t>use negative integers such as −999 for “missing” row keys</a:t>
            </a:r>
            <a:r>
              <a:rPr lang="en-GB" sz="2000" dirty="0">
                <a:latin typeface="NotoSerif"/>
              </a:rPr>
              <a:t>.</a:t>
            </a:r>
            <a:endParaRPr lang="en-GB" sz="2000" dirty="0">
              <a:solidFill>
                <a:srgbClr val="3A3A47"/>
              </a:solidFill>
              <a:latin typeface="Palatino" pitchFamily="2" charset="77"/>
            </a:endParaRPr>
          </a:p>
          <a:p>
            <a:pPr marL="757238" indent="-352425">
              <a:lnSpc>
                <a:spcPct val="90000"/>
              </a:lnSpc>
              <a:spcBef>
                <a:spcPts val="1000"/>
              </a:spcBef>
              <a:buFont typeface="System Font Regular"/>
              <a:buChar char="-"/>
            </a:pPr>
            <a:r>
              <a:rPr lang="en-GB" sz="2000" dirty="0">
                <a:latin typeface="NotoSerif"/>
              </a:rPr>
              <a:t>Dimensional rows have surrogate keys along with attributes used for naming and describing them. </a:t>
            </a:r>
            <a:r>
              <a:rPr lang="en-GB" sz="2000" dirty="0">
                <a:solidFill>
                  <a:schemeClr val="accent1">
                    <a:lumMod val="75000"/>
                  </a:schemeClr>
                </a:solidFill>
                <a:latin typeface="NotoSerif"/>
              </a:rPr>
              <a:t>Create a standard name and description for these rows used across all dimensions</a:t>
            </a:r>
            <a:r>
              <a:rPr lang="en-GB" sz="2000" dirty="0">
                <a:latin typeface="NotoSerif"/>
              </a:rPr>
              <a:t>, e.g., “Missing,” “Unknown,” or “Invalid.”</a:t>
            </a:r>
          </a:p>
          <a:p>
            <a:pPr marL="757238" indent="-352425">
              <a:lnSpc>
                <a:spcPct val="90000"/>
              </a:lnSpc>
              <a:spcBef>
                <a:spcPts val="1000"/>
              </a:spcBef>
              <a:buFont typeface="System Font Regular"/>
              <a:buChar char="-"/>
            </a:pPr>
            <a:r>
              <a:rPr lang="en-GB" sz="2000" dirty="0">
                <a:latin typeface="NotoSerif"/>
              </a:rPr>
              <a:t>At a minimum, </a:t>
            </a:r>
            <a:r>
              <a:rPr lang="en-GB" sz="2000" dirty="0">
                <a:solidFill>
                  <a:schemeClr val="accent1">
                    <a:lumMod val="75000"/>
                  </a:schemeClr>
                </a:solidFill>
                <a:latin typeface="NotoSerif"/>
              </a:rPr>
              <a:t>designate one row per dimension table for missing values</a:t>
            </a:r>
            <a:r>
              <a:rPr lang="en-GB" sz="2000" dirty="0">
                <a:latin typeface="NotoSerif"/>
              </a:rPr>
              <a:t>, but </a:t>
            </a:r>
            <a:r>
              <a:rPr lang="en-GB" sz="2000" dirty="0">
                <a:solidFill>
                  <a:schemeClr val="accent1">
                    <a:lumMod val="75000"/>
                  </a:schemeClr>
                </a:solidFill>
                <a:latin typeface="NotoSerif"/>
              </a:rPr>
              <a:t>if it is important to be able to identify different conditions then use multiple rows</a:t>
            </a:r>
            <a:r>
              <a:rPr lang="en-GB" sz="2000" dirty="0">
                <a:latin typeface="NotoSerif"/>
              </a:rPr>
              <a:t>. If there are </a:t>
            </a:r>
            <a:r>
              <a:rPr lang="en-GB" sz="2000" dirty="0">
                <a:solidFill>
                  <a:schemeClr val="accent1">
                    <a:lumMod val="75000"/>
                  </a:schemeClr>
                </a:solidFill>
                <a:latin typeface="NotoSerif"/>
              </a:rPr>
              <a:t>multiple conditions handled then use standard numbering and naming for each of these conditions across all dimensions.</a:t>
            </a:r>
          </a:p>
        </p:txBody>
      </p:sp>
      <p:sp>
        <p:nvSpPr>
          <p:cNvPr id="4" name="Slide Number Placeholder 3">
            <a:extLst>
              <a:ext uri="{FF2B5EF4-FFF2-40B4-BE49-F238E27FC236}">
                <a16:creationId xmlns:a16="http://schemas.microsoft.com/office/drawing/2014/main" id="{FBDBBD83-077D-69DF-4261-01465E165003}"/>
              </a:ext>
            </a:extLst>
          </p:cNvPr>
          <p:cNvSpPr>
            <a:spLocks noGrp="1"/>
          </p:cNvSpPr>
          <p:nvPr>
            <p:ph type="sldNum" sz="quarter" idx="12"/>
          </p:nvPr>
        </p:nvSpPr>
        <p:spPr/>
        <p:txBody>
          <a:bodyPr/>
          <a:lstStyle/>
          <a:p>
            <a:fld id="{DD40C559-0D42-4D76-92B1-8C19F3BDA397}" type="slidenum">
              <a:rPr lang="en-US" smtClean="0"/>
              <a:t>27</a:t>
            </a:fld>
            <a:endParaRPr lang="en-US"/>
          </a:p>
        </p:txBody>
      </p:sp>
    </p:spTree>
    <p:extLst>
      <p:ext uri="{BB962C8B-B14F-4D97-AF65-F5344CB8AC3E}">
        <p14:creationId xmlns:p14="http://schemas.microsoft.com/office/powerpoint/2010/main" val="3172250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Schemas</a:t>
            </a:r>
          </a:p>
        </p:txBody>
      </p:sp>
      <p:sp>
        <p:nvSpPr>
          <p:cNvPr id="6" name="TextBox 5">
            <a:extLst>
              <a:ext uri="{FF2B5EF4-FFF2-40B4-BE49-F238E27FC236}">
                <a16:creationId xmlns:a16="http://schemas.microsoft.com/office/drawing/2014/main" id="{B48138D2-7CBF-0CF6-7C84-9315FE4B805C}"/>
              </a:ext>
            </a:extLst>
          </p:cNvPr>
          <p:cNvSpPr txBox="1"/>
          <p:nvPr/>
        </p:nvSpPr>
        <p:spPr>
          <a:xfrm>
            <a:off x="667871" y="2013417"/>
            <a:ext cx="10685929" cy="3763081"/>
          </a:xfrm>
          <a:prstGeom prst="rect">
            <a:avLst/>
          </a:prstGeom>
          <a:noFill/>
        </p:spPr>
        <p:txBody>
          <a:bodyPr wrap="square" rtlCol="0">
            <a:spAutoFit/>
          </a:bodyPr>
          <a:lstStyle/>
          <a:p>
            <a:pPr marL="342900" indent="-342900">
              <a:lnSpc>
                <a:spcPct val="90000"/>
              </a:lnSpc>
              <a:spcBef>
                <a:spcPts val="1000"/>
              </a:spcBef>
              <a:buFont typeface="Arial" panose="020B0604020202020204" pitchFamily="34" charset="0"/>
              <a:buChar char="•"/>
            </a:pPr>
            <a:r>
              <a:rPr lang="en-GB" sz="2600" dirty="0">
                <a:latin typeface="NotoSerif"/>
              </a:rPr>
              <a:t>Facts, dimensions, and attributes can be organized in several ways, called </a:t>
            </a:r>
            <a:r>
              <a:rPr lang="en-GB" sz="2600" dirty="0">
                <a:solidFill>
                  <a:srgbClr val="0070C0"/>
                </a:solidFill>
                <a:latin typeface="NotoSerif"/>
              </a:rPr>
              <a:t>schemas</a:t>
            </a:r>
            <a:r>
              <a:rPr lang="en-GB" sz="2600" dirty="0">
                <a:latin typeface="NotoSerif"/>
              </a:rPr>
              <a:t>. </a:t>
            </a:r>
          </a:p>
          <a:p>
            <a:pPr>
              <a:lnSpc>
                <a:spcPct val="90000"/>
              </a:lnSpc>
              <a:spcBef>
                <a:spcPts val="1000"/>
              </a:spcBef>
            </a:pPr>
            <a:endParaRPr lang="en-GB" sz="2600" dirty="0">
              <a:latin typeface="NotoSerif"/>
            </a:endParaRPr>
          </a:p>
          <a:p>
            <a:pPr marL="342900" indent="-342900">
              <a:lnSpc>
                <a:spcPct val="90000"/>
              </a:lnSpc>
              <a:spcBef>
                <a:spcPts val="1000"/>
              </a:spcBef>
              <a:buFont typeface="Arial" panose="020B0604020202020204" pitchFamily="34" charset="0"/>
              <a:buChar char="•"/>
            </a:pPr>
            <a:r>
              <a:rPr lang="en-GB" sz="2600" dirty="0">
                <a:latin typeface="NotoSerif"/>
              </a:rPr>
              <a:t>There are </a:t>
            </a:r>
            <a:r>
              <a:rPr lang="en-GB" sz="2600" dirty="0">
                <a:solidFill>
                  <a:schemeClr val="accent2">
                    <a:lumMod val="75000"/>
                  </a:schemeClr>
                </a:solidFill>
                <a:latin typeface="NotoSerif"/>
              </a:rPr>
              <a:t>three types of schemas </a:t>
            </a:r>
            <a:r>
              <a:rPr lang="en-GB" sz="2600" dirty="0">
                <a:latin typeface="NotoSerif"/>
              </a:rPr>
              <a:t>for building a dimensional model: </a:t>
            </a:r>
            <a:r>
              <a:rPr lang="en-GB" sz="2600" dirty="0">
                <a:solidFill>
                  <a:srgbClr val="0070C0"/>
                </a:solidFill>
                <a:latin typeface="NotoSerif"/>
              </a:rPr>
              <a:t>star schema</a:t>
            </a:r>
            <a:r>
              <a:rPr lang="en-GB" sz="2600" dirty="0">
                <a:latin typeface="NotoSerif"/>
              </a:rPr>
              <a:t>, a </a:t>
            </a:r>
            <a:r>
              <a:rPr lang="en-GB" sz="2600" dirty="0">
                <a:solidFill>
                  <a:srgbClr val="0070C0"/>
                </a:solidFill>
                <a:latin typeface="NotoSerif"/>
              </a:rPr>
              <a:t>snowflake schema</a:t>
            </a:r>
            <a:r>
              <a:rPr lang="en-GB" sz="2600" dirty="0">
                <a:latin typeface="NotoSerif"/>
              </a:rPr>
              <a:t>, and </a:t>
            </a:r>
            <a:r>
              <a:rPr lang="en-GB" sz="2600" dirty="0">
                <a:solidFill>
                  <a:srgbClr val="0070C0"/>
                </a:solidFill>
                <a:latin typeface="NotoSerif"/>
              </a:rPr>
              <a:t>multidimensional schema</a:t>
            </a:r>
            <a:r>
              <a:rPr lang="en-GB" sz="2600" dirty="0">
                <a:latin typeface="NotoSerif"/>
              </a:rPr>
              <a:t>. </a:t>
            </a:r>
          </a:p>
          <a:p>
            <a:pPr marL="342900" indent="-342900">
              <a:lnSpc>
                <a:spcPct val="90000"/>
              </a:lnSpc>
              <a:spcBef>
                <a:spcPts val="1000"/>
              </a:spcBef>
              <a:buFont typeface="Arial" panose="020B0604020202020204" pitchFamily="34" charset="0"/>
              <a:buChar char="•"/>
            </a:pPr>
            <a:endParaRPr lang="en-GB" sz="2600" dirty="0">
              <a:latin typeface="NotoSerif"/>
            </a:endParaRPr>
          </a:p>
          <a:p>
            <a:pPr marL="342900" indent="-342900">
              <a:lnSpc>
                <a:spcPct val="90000"/>
              </a:lnSpc>
              <a:spcBef>
                <a:spcPts val="1000"/>
              </a:spcBef>
              <a:buFont typeface="Arial" panose="020B0604020202020204" pitchFamily="34" charset="0"/>
              <a:buChar char="•"/>
            </a:pPr>
            <a:r>
              <a:rPr lang="en-GB" sz="2600" dirty="0">
                <a:latin typeface="NotoSerif"/>
              </a:rPr>
              <a:t>The </a:t>
            </a:r>
            <a:r>
              <a:rPr lang="en-GB" sz="2600" dirty="0">
                <a:solidFill>
                  <a:schemeClr val="accent2">
                    <a:lumMod val="75000"/>
                  </a:schemeClr>
                </a:solidFill>
                <a:latin typeface="NotoSerif"/>
              </a:rPr>
              <a:t>choice</a:t>
            </a:r>
            <a:r>
              <a:rPr lang="en-GB" sz="2600" dirty="0">
                <a:latin typeface="NotoSerif"/>
              </a:rPr>
              <a:t> of schema depends on variables such as </a:t>
            </a:r>
            <a:r>
              <a:rPr lang="en-GB" sz="2600" dirty="0">
                <a:solidFill>
                  <a:srgbClr val="0070C0"/>
                </a:solidFill>
                <a:latin typeface="NotoSerif"/>
              </a:rPr>
              <a:t>the type of reporting that the model needs to facilitate </a:t>
            </a:r>
            <a:r>
              <a:rPr lang="en-GB" sz="2600" dirty="0">
                <a:latin typeface="NotoSerif"/>
              </a:rPr>
              <a:t>and </a:t>
            </a:r>
            <a:r>
              <a:rPr lang="en-GB" sz="2600" dirty="0">
                <a:solidFill>
                  <a:srgbClr val="0070C0"/>
                </a:solidFill>
                <a:latin typeface="NotoSerif"/>
              </a:rPr>
              <a:t>the type of BI tool being used</a:t>
            </a:r>
            <a:r>
              <a:rPr lang="en-GB" sz="2600" dirty="0">
                <a:latin typeface="NotoSerif"/>
              </a:rPr>
              <a:t>. </a:t>
            </a:r>
          </a:p>
          <a:p>
            <a:endParaRPr lang="en-US" dirty="0"/>
          </a:p>
        </p:txBody>
      </p:sp>
      <p:sp>
        <p:nvSpPr>
          <p:cNvPr id="8" name="Slide Number Placeholder 7">
            <a:extLst>
              <a:ext uri="{FF2B5EF4-FFF2-40B4-BE49-F238E27FC236}">
                <a16:creationId xmlns:a16="http://schemas.microsoft.com/office/drawing/2014/main" id="{4C61E5C4-2717-CA7F-259A-5F4D200CC7FD}"/>
              </a:ext>
            </a:extLst>
          </p:cNvPr>
          <p:cNvSpPr>
            <a:spLocks noGrp="1"/>
          </p:cNvSpPr>
          <p:nvPr>
            <p:ph type="sldNum" sz="quarter" idx="12"/>
          </p:nvPr>
        </p:nvSpPr>
        <p:spPr/>
        <p:txBody>
          <a:bodyPr/>
          <a:lstStyle/>
          <a:p>
            <a:fld id="{DD40C559-0D42-4D76-92B1-8C19F3BDA397}" type="slidenum">
              <a:rPr lang="en-US" smtClean="0"/>
              <a:t>28</a:t>
            </a:fld>
            <a:endParaRPr lang="en-US"/>
          </a:p>
        </p:txBody>
      </p:sp>
    </p:spTree>
    <p:extLst>
      <p:ext uri="{BB962C8B-B14F-4D97-AF65-F5344CB8AC3E}">
        <p14:creationId xmlns:p14="http://schemas.microsoft.com/office/powerpoint/2010/main" val="2761867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Star schema</a:t>
            </a:r>
          </a:p>
        </p:txBody>
      </p:sp>
      <p:sp>
        <p:nvSpPr>
          <p:cNvPr id="6" name="Content Placeholder 5">
            <a:extLst>
              <a:ext uri="{FF2B5EF4-FFF2-40B4-BE49-F238E27FC236}">
                <a16:creationId xmlns:a16="http://schemas.microsoft.com/office/drawing/2014/main" id="{B3C78EE3-9E1B-7B9F-5B4A-ABF90842A9EE}"/>
              </a:ext>
            </a:extLst>
          </p:cNvPr>
          <p:cNvSpPr>
            <a:spLocks noGrp="1"/>
          </p:cNvSpPr>
          <p:nvPr>
            <p:ph sz="half" idx="1"/>
          </p:nvPr>
        </p:nvSpPr>
        <p:spPr/>
        <p:txBody>
          <a:bodyPr>
            <a:normAutofit/>
          </a:bodyPr>
          <a:lstStyle/>
          <a:p>
            <a:pPr marL="342900" indent="-342900"/>
            <a:r>
              <a:rPr lang="en-US" sz="2000" dirty="0">
                <a:latin typeface="NotoSerif"/>
              </a:rPr>
              <a:t>The star schema is </a:t>
            </a:r>
            <a:r>
              <a:rPr lang="en-US" sz="2000" dirty="0">
                <a:solidFill>
                  <a:srgbClr val="0070C0"/>
                </a:solidFill>
                <a:latin typeface="NotoSerif"/>
              </a:rPr>
              <a:t>the most common schema</a:t>
            </a:r>
            <a:r>
              <a:rPr lang="en-US" sz="2000" dirty="0">
                <a:latin typeface="NotoSerif"/>
              </a:rPr>
              <a:t> for dimensional models.</a:t>
            </a:r>
          </a:p>
          <a:p>
            <a:pPr marL="342900" indent="-342900"/>
            <a:endParaRPr lang="en-US" sz="1050" dirty="0">
              <a:latin typeface="NotoSerif"/>
            </a:endParaRPr>
          </a:p>
          <a:p>
            <a:pPr marL="342900" indent="-342900"/>
            <a:r>
              <a:rPr lang="en-US" sz="2000" dirty="0">
                <a:latin typeface="NotoSerif"/>
              </a:rPr>
              <a:t>It is a fact table surrounded by multiple dimension tables, as shown in Figure 9.10. </a:t>
            </a:r>
          </a:p>
          <a:p>
            <a:pPr marL="0" indent="0">
              <a:buNone/>
            </a:pPr>
            <a:endParaRPr lang="en-US" sz="1000" dirty="0">
              <a:latin typeface="NotoSerif"/>
            </a:endParaRPr>
          </a:p>
          <a:p>
            <a:pPr marL="342900" indent="-342900"/>
            <a:r>
              <a:rPr lang="en-GB" sz="2000" dirty="0">
                <a:latin typeface="NotoSerif"/>
              </a:rPr>
              <a:t>And, of course, filtering or grouping by attributes in different dimension tables enables a business person to </a:t>
            </a:r>
            <a:r>
              <a:rPr lang="en-GB" sz="2000" dirty="0" err="1">
                <a:latin typeface="NotoSerif"/>
              </a:rPr>
              <a:t>analyze</a:t>
            </a:r>
            <a:r>
              <a:rPr lang="en-GB" sz="2000" dirty="0">
                <a:latin typeface="NotoSerif"/>
              </a:rPr>
              <a:t> who is buying what, where are they located, when they are buying, and if they are buying using promotions. </a:t>
            </a:r>
          </a:p>
          <a:p>
            <a:pPr marL="342900" indent="-342900"/>
            <a:endParaRPr lang="en-GB" sz="2600" dirty="0">
              <a:latin typeface="NotoSerif"/>
            </a:endParaRPr>
          </a:p>
          <a:p>
            <a:pPr marL="342900" indent="-342900"/>
            <a:endParaRPr lang="en-US" sz="2600" dirty="0">
              <a:latin typeface="NotoSerif"/>
            </a:endParaRPr>
          </a:p>
          <a:p>
            <a:endParaRPr lang="en-US" dirty="0"/>
          </a:p>
        </p:txBody>
      </p:sp>
      <p:sp>
        <p:nvSpPr>
          <p:cNvPr id="7" name="Content Placeholder 6">
            <a:extLst>
              <a:ext uri="{FF2B5EF4-FFF2-40B4-BE49-F238E27FC236}">
                <a16:creationId xmlns:a16="http://schemas.microsoft.com/office/drawing/2014/main" id="{BD24052F-F9C6-4BC1-C15B-10DD19004EFB}"/>
              </a:ext>
            </a:extLst>
          </p:cNvPr>
          <p:cNvSpPr>
            <a:spLocks noGrp="1"/>
          </p:cNvSpPr>
          <p:nvPr>
            <p:ph sz="half" idx="2"/>
          </p:nvPr>
        </p:nvSpPr>
        <p:spPr/>
        <p:txBody>
          <a:bodyPr>
            <a:normAutofit/>
          </a:bodyPr>
          <a:lstStyle/>
          <a:p>
            <a:endParaRPr lang="en-US"/>
          </a:p>
        </p:txBody>
      </p:sp>
      <p:grpSp>
        <p:nvGrpSpPr>
          <p:cNvPr id="5" name="Group 4"/>
          <p:cNvGrpSpPr>
            <a:grpSpLocks noGrp="1" noUngrp="1" noChangeAspect="1"/>
          </p:cNvGrpSpPr>
          <p:nvPr/>
        </p:nvGrpSpPr>
        <p:grpSpPr>
          <a:xfrm>
            <a:off x="6498302" y="1900378"/>
            <a:ext cx="4529395" cy="3944689"/>
            <a:chOff x="3500438" y="1919288"/>
            <a:chExt cx="5189537" cy="4519612"/>
          </a:xfrm>
        </p:grpSpPr>
        <p:pic>
          <p:nvPicPr>
            <p:cNvPr id="3" name="Picture 2" descr="f09-10-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3500438" y="1919288"/>
              <a:ext cx="5189537" cy="4138612"/>
            </a:xfrm>
            <a:prstGeom prst="rect">
              <a:avLst/>
            </a:prstGeom>
            <a:noFill/>
            <a:ln>
              <a:noFill/>
            </a:ln>
          </p:spPr>
        </p:pic>
        <p:sp>
          <p:nvSpPr>
            <p:cNvPr id="4" name="Rectangle 3"/>
            <p:cNvSpPr/>
            <p:nvPr/>
          </p:nvSpPr>
          <p:spPr>
            <a:xfrm>
              <a:off x="3500438" y="6096000"/>
              <a:ext cx="5189537" cy="342900"/>
            </a:xfrm>
            <a:prstGeom prst="rect">
              <a:avLst/>
            </a:prstGeom>
            <a:noFill/>
            <a:ln>
              <a:noFill/>
            </a:ln>
          </p:spPr>
          <p:txBody>
            <a:bodyPr anchor="ctr">
              <a:normAutofit fontScale="62500" lnSpcReduction="20000"/>
            </a:bodyPr>
            <a:lstStyle/>
            <a:p>
              <a:pPr algn="ctr"/>
              <a:r>
                <a:rPr lang="en-US" sz="2400" dirty="0"/>
                <a:t>f09-10</a:t>
              </a:r>
            </a:p>
          </p:txBody>
        </p:sp>
      </p:grpSp>
      <p:sp>
        <p:nvSpPr>
          <p:cNvPr id="9" name="Slide Number Placeholder 8">
            <a:extLst>
              <a:ext uri="{FF2B5EF4-FFF2-40B4-BE49-F238E27FC236}">
                <a16:creationId xmlns:a16="http://schemas.microsoft.com/office/drawing/2014/main" id="{3AEF991C-6C50-BFAE-B0B1-2E40DECEBE0D}"/>
              </a:ext>
            </a:extLst>
          </p:cNvPr>
          <p:cNvSpPr>
            <a:spLocks noGrp="1"/>
          </p:cNvSpPr>
          <p:nvPr>
            <p:ph type="sldNum" sz="quarter" idx="12"/>
          </p:nvPr>
        </p:nvSpPr>
        <p:spPr/>
        <p:txBody>
          <a:bodyPr/>
          <a:lstStyle/>
          <a:p>
            <a:fld id="{DD40C559-0D42-4D76-92B1-8C19F3BDA397}" type="slidenum">
              <a:rPr lang="en-US" smtClean="0"/>
              <a:t>29</a:t>
            </a:fld>
            <a:endParaRPr lang="en-US"/>
          </a:p>
        </p:txBody>
      </p:sp>
    </p:spTree>
    <p:extLst>
      <p:ext uri="{BB962C8B-B14F-4D97-AF65-F5344CB8AC3E}">
        <p14:creationId xmlns:p14="http://schemas.microsoft.com/office/powerpoint/2010/main" val="1822878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Outline</a:t>
            </a:r>
          </a:p>
        </p:txBody>
      </p:sp>
      <p:sp>
        <p:nvSpPr>
          <p:cNvPr id="11" name="Content Placeholder 10">
            <a:extLst>
              <a:ext uri="{FF2B5EF4-FFF2-40B4-BE49-F238E27FC236}">
                <a16:creationId xmlns:a16="http://schemas.microsoft.com/office/drawing/2014/main" id="{B04CC5DD-44AB-2E20-96CE-8BA9A011226B}"/>
              </a:ext>
            </a:extLst>
          </p:cNvPr>
          <p:cNvSpPr>
            <a:spLocks noGrp="1"/>
          </p:cNvSpPr>
          <p:nvPr>
            <p:ph idx="1"/>
          </p:nvPr>
        </p:nvSpPr>
        <p:spPr/>
        <p:txBody>
          <a:bodyPr>
            <a:normAutofit lnSpcReduction="10000"/>
          </a:bodyPr>
          <a:lstStyle/>
          <a:p>
            <a:r>
              <a:rPr lang="en-GB" dirty="0"/>
              <a:t>Introduction to dimensional </a:t>
            </a:r>
            <a:r>
              <a:rPr lang="en-GB" dirty="0" err="1"/>
              <a:t>modeling</a:t>
            </a:r>
            <a:r>
              <a:rPr lang="en-GB" dirty="0"/>
              <a:t>. </a:t>
            </a:r>
          </a:p>
          <a:p>
            <a:r>
              <a:rPr lang="en-GB" dirty="0"/>
              <a:t>High-level view of a dimensional model </a:t>
            </a:r>
          </a:p>
          <a:p>
            <a:pPr marL="0" indent="669925">
              <a:buNone/>
            </a:pPr>
            <a:r>
              <a:rPr lang="en-US" dirty="0"/>
              <a:t>- Facts</a:t>
            </a:r>
          </a:p>
          <a:p>
            <a:pPr marL="0" indent="669925">
              <a:buNone/>
            </a:pPr>
            <a:r>
              <a:rPr lang="en-US" dirty="0"/>
              <a:t>- Dimensions</a:t>
            </a:r>
          </a:p>
          <a:p>
            <a:pPr marL="0" indent="669925">
              <a:buNone/>
            </a:pPr>
            <a:r>
              <a:rPr lang="en-US" dirty="0"/>
              <a:t>- Schemas</a:t>
            </a:r>
          </a:p>
          <a:p>
            <a:r>
              <a:rPr lang="en-GB" dirty="0"/>
              <a:t>ER vs dimensional </a:t>
            </a:r>
            <a:r>
              <a:rPr lang="en-GB" dirty="0" err="1"/>
              <a:t>modeling</a:t>
            </a:r>
            <a:endParaRPr lang="en-GB" dirty="0"/>
          </a:p>
          <a:p>
            <a:r>
              <a:rPr lang="en-GB" dirty="0"/>
              <a:t>Purpose of dimensional </a:t>
            </a:r>
            <a:r>
              <a:rPr lang="en-GB" dirty="0" err="1"/>
              <a:t>modeling</a:t>
            </a:r>
            <a:endParaRPr lang="en-GB" dirty="0"/>
          </a:p>
          <a:p>
            <a:r>
              <a:rPr lang="en-GB" dirty="0"/>
              <a:t>Advanced dimensional </a:t>
            </a:r>
            <a:r>
              <a:rPr lang="en-GB" dirty="0" err="1"/>
              <a:t>modeling</a:t>
            </a:r>
            <a:endParaRPr lang="en-GB" dirty="0"/>
          </a:p>
          <a:p>
            <a:r>
              <a:rPr lang="en-GB" dirty="0"/>
              <a:t>Dimensional </a:t>
            </a:r>
            <a:r>
              <a:rPr lang="en-GB" dirty="0" err="1"/>
              <a:t>modeling</a:t>
            </a:r>
            <a:r>
              <a:rPr lang="en-GB" dirty="0"/>
              <a:t> recap</a:t>
            </a:r>
          </a:p>
          <a:p>
            <a:pPr marL="0" indent="669925">
              <a:buNone/>
            </a:pPr>
            <a:endParaRPr lang="en-US" dirty="0"/>
          </a:p>
        </p:txBody>
      </p:sp>
      <p:sp>
        <p:nvSpPr>
          <p:cNvPr id="13" name="Slide Number Placeholder 12">
            <a:extLst>
              <a:ext uri="{FF2B5EF4-FFF2-40B4-BE49-F238E27FC236}">
                <a16:creationId xmlns:a16="http://schemas.microsoft.com/office/drawing/2014/main" id="{C24C62EB-8703-D805-8535-94C0FC876E1E}"/>
              </a:ext>
            </a:extLst>
          </p:cNvPr>
          <p:cNvSpPr>
            <a:spLocks noGrp="1"/>
          </p:cNvSpPr>
          <p:nvPr>
            <p:ph type="sldNum" sz="quarter" idx="12"/>
          </p:nvPr>
        </p:nvSpPr>
        <p:spPr/>
        <p:txBody>
          <a:bodyPr/>
          <a:lstStyle/>
          <a:p>
            <a:fld id="{DD40C559-0D42-4D76-92B1-8C19F3BDA397}" type="slidenum">
              <a:rPr lang="en-US" smtClean="0"/>
              <a:t>3</a:t>
            </a:fld>
            <a:endParaRPr lang="en-US"/>
          </a:p>
        </p:txBody>
      </p:sp>
    </p:spTree>
    <p:extLst>
      <p:ext uri="{BB962C8B-B14F-4D97-AF65-F5344CB8AC3E}">
        <p14:creationId xmlns:p14="http://schemas.microsoft.com/office/powerpoint/2010/main" val="3970014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Star schema (Cont.)</a:t>
            </a:r>
          </a:p>
        </p:txBody>
      </p:sp>
      <p:sp>
        <p:nvSpPr>
          <p:cNvPr id="6" name="Content Placeholder 5">
            <a:extLst>
              <a:ext uri="{FF2B5EF4-FFF2-40B4-BE49-F238E27FC236}">
                <a16:creationId xmlns:a16="http://schemas.microsoft.com/office/drawing/2014/main" id="{B3C78EE3-9E1B-7B9F-5B4A-ABF90842A9EE}"/>
              </a:ext>
            </a:extLst>
          </p:cNvPr>
          <p:cNvSpPr>
            <a:spLocks noGrp="1"/>
          </p:cNvSpPr>
          <p:nvPr>
            <p:ph sz="half" idx="1"/>
          </p:nvPr>
        </p:nvSpPr>
        <p:spPr>
          <a:xfrm>
            <a:off x="838199" y="1825625"/>
            <a:ext cx="10515599" cy="4351338"/>
          </a:xfrm>
        </p:spPr>
        <p:txBody>
          <a:bodyPr>
            <a:normAutofit/>
          </a:bodyPr>
          <a:lstStyle/>
          <a:p>
            <a:r>
              <a:rPr lang="en-GB" sz="2000" dirty="0">
                <a:latin typeface="NotoSerif"/>
              </a:rPr>
              <a:t>The star schema is a compromise between a fully normalized and a denormalized model. </a:t>
            </a:r>
          </a:p>
          <a:p>
            <a:r>
              <a:rPr lang="en-GB" sz="2000" dirty="0">
                <a:solidFill>
                  <a:srgbClr val="0070C0"/>
                </a:solidFill>
                <a:latin typeface="NotoSerif"/>
              </a:rPr>
              <a:t>Fact tables</a:t>
            </a:r>
            <a:r>
              <a:rPr lang="en-GB" sz="2000" dirty="0">
                <a:latin typeface="NotoSerif"/>
              </a:rPr>
              <a:t> are where the majority of the data stored in the dimensional model is located, so it’s important that facts are stored in </a:t>
            </a:r>
            <a:r>
              <a:rPr lang="en-GB" sz="2000" dirty="0">
                <a:solidFill>
                  <a:srgbClr val="0070C0"/>
                </a:solidFill>
                <a:latin typeface="NotoSerif"/>
              </a:rPr>
              <a:t>normalized tables</a:t>
            </a:r>
            <a:r>
              <a:rPr lang="en-GB" sz="2000" dirty="0">
                <a:latin typeface="NotoSerif"/>
              </a:rPr>
              <a:t>. This normalization is essential for minimal redundancy, ease of maintenance, and improved query performance</a:t>
            </a:r>
            <a:r>
              <a:rPr lang="en-GB" sz="1800" dirty="0">
                <a:solidFill>
                  <a:srgbClr val="3A3A47"/>
                </a:solidFill>
                <a:effectLst/>
                <a:latin typeface="Palatino" pitchFamily="2" charset="77"/>
              </a:rPr>
              <a:t>. </a:t>
            </a:r>
            <a:endParaRPr lang="en-GB" sz="1800" dirty="0">
              <a:solidFill>
                <a:srgbClr val="3A3A47"/>
              </a:solidFill>
              <a:latin typeface="Palatino" pitchFamily="2" charset="77"/>
            </a:endParaRPr>
          </a:p>
          <a:p>
            <a:r>
              <a:rPr lang="en-GB" sz="2000" dirty="0">
                <a:solidFill>
                  <a:srgbClr val="0070C0"/>
                </a:solidFill>
                <a:latin typeface="NotoSerif"/>
              </a:rPr>
              <a:t>Dimensions</a:t>
            </a:r>
            <a:r>
              <a:rPr lang="en-GB" sz="2000" dirty="0">
                <a:latin typeface="NotoSerif"/>
              </a:rPr>
              <a:t>, on the other hand, are </a:t>
            </a:r>
            <a:r>
              <a:rPr lang="en-GB" sz="2000" dirty="0">
                <a:solidFill>
                  <a:srgbClr val="0070C0"/>
                </a:solidFill>
                <a:latin typeface="NotoSerif"/>
              </a:rPr>
              <a:t>denormalized</a:t>
            </a:r>
            <a:r>
              <a:rPr lang="en-GB" sz="2000" dirty="0">
                <a:latin typeface="NotoSerif"/>
              </a:rPr>
              <a:t> tables containing attributes that are often spread out across multiple tables if a 3NF data model is used. </a:t>
            </a:r>
          </a:p>
          <a:p>
            <a:r>
              <a:rPr lang="en-GB" sz="2000" dirty="0">
                <a:latin typeface="NotoSerif"/>
              </a:rPr>
              <a:t>In Figure 9.10, each of the dimensions listed has descriptive attributes in a denormalized or “flattened” table. Even hierarchies that have each of their levels represented by a separate entity in an ER model are flattened into one dimensional table in a star schema</a:t>
            </a:r>
            <a:r>
              <a:rPr lang="en-GB" sz="1800" dirty="0">
                <a:effectLst/>
                <a:latin typeface="Palatino" pitchFamily="2" charset="77"/>
              </a:rPr>
              <a:t>. </a:t>
            </a:r>
            <a:endParaRPr lang="en-GB" sz="2600" dirty="0">
              <a:latin typeface="NotoSerif"/>
            </a:endParaRPr>
          </a:p>
          <a:p>
            <a:pPr marL="342900" indent="-342900"/>
            <a:endParaRPr lang="en-US" sz="2600" dirty="0">
              <a:latin typeface="NotoSerif"/>
            </a:endParaRPr>
          </a:p>
          <a:p>
            <a:endParaRPr lang="en-US" dirty="0"/>
          </a:p>
        </p:txBody>
      </p:sp>
      <p:sp>
        <p:nvSpPr>
          <p:cNvPr id="9" name="Slide Number Placeholder 8">
            <a:extLst>
              <a:ext uri="{FF2B5EF4-FFF2-40B4-BE49-F238E27FC236}">
                <a16:creationId xmlns:a16="http://schemas.microsoft.com/office/drawing/2014/main" id="{09F77328-25B8-9ACF-35EB-45D5D4CB97A6}"/>
              </a:ext>
            </a:extLst>
          </p:cNvPr>
          <p:cNvSpPr>
            <a:spLocks noGrp="1"/>
          </p:cNvSpPr>
          <p:nvPr>
            <p:ph type="sldNum" sz="quarter" idx="12"/>
          </p:nvPr>
        </p:nvSpPr>
        <p:spPr/>
        <p:txBody>
          <a:bodyPr/>
          <a:lstStyle/>
          <a:p>
            <a:fld id="{DD40C559-0D42-4D76-92B1-8C19F3BDA397}" type="slidenum">
              <a:rPr lang="en-US" smtClean="0"/>
              <a:t>30</a:t>
            </a:fld>
            <a:endParaRPr lang="en-US"/>
          </a:p>
        </p:txBody>
      </p:sp>
    </p:spTree>
    <p:extLst>
      <p:ext uri="{BB962C8B-B14F-4D97-AF65-F5344CB8AC3E}">
        <p14:creationId xmlns:p14="http://schemas.microsoft.com/office/powerpoint/2010/main" val="28531107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Star schema (Cont.)</a:t>
            </a:r>
          </a:p>
        </p:txBody>
      </p:sp>
      <p:sp>
        <p:nvSpPr>
          <p:cNvPr id="6" name="Content Placeholder 5">
            <a:extLst>
              <a:ext uri="{FF2B5EF4-FFF2-40B4-BE49-F238E27FC236}">
                <a16:creationId xmlns:a16="http://schemas.microsoft.com/office/drawing/2014/main" id="{B3C78EE3-9E1B-7B9F-5B4A-ABF90842A9EE}"/>
              </a:ext>
            </a:extLst>
          </p:cNvPr>
          <p:cNvSpPr>
            <a:spLocks noGrp="1"/>
          </p:cNvSpPr>
          <p:nvPr>
            <p:ph sz="half" idx="1"/>
          </p:nvPr>
        </p:nvSpPr>
        <p:spPr>
          <a:xfrm>
            <a:off x="838199" y="1825625"/>
            <a:ext cx="10515599" cy="4351338"/>
          </a:xfrm>
        </p:spPr>
        <p:txBody>
          <a:bodyPr>
            <a:normAutofit/>
          </a:bodyPr>
          <a:lstStyle/>
          <a:p>
            <a:r>
              <a:rPr lang="en-GB" sz="2600" dirty="0">
                <a:solidFill>
                  <a:schemeClr val="accent2">
                    <a:lumMod val="75000"/>
                  </a:schemeClr>
                </a:solidFill>
                <a:latin typeface="NotoSerif"/>
              </a:rPr>
              <a:t>The advantages of the star schema are that it’s great for query, performance, and analytics:</a:t>
            </a:r>
          </a:p>
          <a:p>
            <a:pPr marL="635000" indent="-265113">
              <a:buFont typeface="System Font Regular"/>
              <a:buChar char="-"/>
            </a:pPr>
            <a:r>
              <a:rPr lang="en-GB" sz="2600" dirty="0">
                <a:latin typeface="NotoSerif"/>
              </a:rPr>
              <a:t>It supports tasks that business people normally perform when they are using pivot tables in spreadsheets, so it is very intuitive to them. </a:t>
            </a:r>
          </a:p>
          <a:p>
            <a:pPr marL="635000" indent="-265113">
              <a:buFont typeface="System Font Regular"/>
              <a:buChar char="-"/>
            </a:pPr>
            <a:r>
              <a:rPr lang="en-GB" sz="2600" dirty="0">
                <a:latin typeface="NotoSerif"/>
              </a:rPr>
              <a:t>It’s easy for business people to use, and </a:t>
            </a:r>
          </a:p>
          <a:p>
            <a:pPr marL="635000" indent="-265113">
              <a:buFont typeface="System Font Regular"/>
              <a:buChar char="-"/>
            </a:pPr>
            <a:r>
              <a:rPr lang="en-GB" sz="2600" dirty="0">
                <a:latin typeface="NotoSerif"/>
              </a:rPr>
              <a:t>has fast query performance because BI tools are built to take advantage of the star schema construct. </a:t>
            </a:r>
          </a:p>
        </p:txBody>
      </p:sp>
      <p:sp>
        <p:nvSpPr>
          <p:cNvPr id="4" name="Slide Number Placeholder 3">
            <a:extLst>
              <a:ext uri="{FF2B5EF4-FFF2-40B4-BE49-F238E27FC236}">
                <a16:creationId xmlns:a16="http://schemas.microsoft.com/office/drawing/2014/main" id="{B4FA73CB-46A2-B339-F6B4-CDF72123E9BD}"/>
              </a:ext>
            </a:extLst>
          </p:cNvPr>
          <p:cNvSpPr>
            <a:spLocks noGrp="1"/>
          </p:cNvSpPr>
          <p:nvPr>
            <p:ph type="sldNum" sz="quarter" idx="12"/>
          </p:nvPr>
        </p:nvSpPr>
        <p:spPr/>
        <p:txBody>
          <a:bodyPr/>
          <a:lstStyle/>
          <a:p>
            <a:fld id="{DD40C559-0D42-4D76-92B1-8C19F3BDA397}" type="slidenum">
              <a:rPr lang="en-US" smtClean="0"/>
              <a:t>31</a:t>
            </a:fld>
            <a:endParaRPr lang="en-US"/>
          </a:p>
        </p:txBody>
      </p:sp>
    </p:spTree>
    <p:extLst>
      <p:ext uri="{BB962C8B-B14F-4D97-AF65-F5344CB8AC3E}">
        <p14:creationId xmlns:p14="http://schemas.microsoft.com/office/powerpoint/2010/main" val="11123230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Snowflake schema</a:t>
            </a:r>
          </a:p>
        </p:txBody>
      </p:sp>
      <p:sp>
        <p:nvSpPr>
          <p:cNvPr id="6" name="Content Placeholder 5">
            <a:extLst>
              <a:ext uri="{FF2B5EF4-FFF2-40B4-BE49-F238E27FC236}">
                <a16:creationId xmlns:a16="http://schemas.microsoft.com/office/drawing/2014/main" id="{B3C78EE3-9E1B-7B9F-5B4A-ABF90842A9EE}"/>
              </a:ext>
            </a:extLst>
          </p:cNvPr>
          <p:cNvSpPr>
            <a:spLocks noGrp="1"/>
          </p:cNvSpPr>
          <p:nvPr>
            <p:ph sz="half" idx="1"/>
          </p:nvPr>
        </p:nvSpPr>
        <p:spPr>
          <a:xfrm>
            <a:off x="838199" y="1825625"/>
            <a:ext cx="5652247" cy="4351338"/>
          </a:xfrm>
        </p:spPr>
        <p:txBody>
          <a:bodyPr>
            <a:normAutofit lnSpcReduction="10000"/>
          </a:bodyPr>
          <a:lstStyle/>
          <a:p>
            <a:pPr marL="342900" indent="-342900"/>
            <a:r>
              <a:rPr lang="en-GB" sz="2000" dirty="0">
                <a:latin typeface="NotoSerif"/>
              </a:rPr>
              <a:t>It takes the star schema, with the facts surrounded by denormalized dimensions, one step further by </a:t>
            </a:r>
            <a:r>
              <a:rPr lang="en-GB" sz="2000" dirty="0">
                <a:solidFill>
                  <a:srgbClr val="0070C0"/>
                </a:solidFill>
                <a:latin typeface="NotoSerif"/>
              </a:rPr>
              <a:t>normalizing the hierarchies within a particular dimension.</a:t>
            </a:r>
          </a:p>
          <a:p>
            <a:pPr marL="342900" indent="-342900"/>
            <a:r>
              <a:rPr lang="en-GB" sz="2000" dirty="0">
                <a:latin typeface="NotoSerif"/>
              </a:rPr>
              <a:t>Each level in the dimensional hierarchy becomes its own dimensional table with parent keys created to link the hierarchical structure together. </a:t>
            </a:r>
          </a:p>
          <a:p>
            <a:pPr marL="342900" indent="-342900"/>
            <a:r>
              <a:rPr lang="en-GB" sz="2000" dirty="0">
                <a:solidFill>
                  <a:srgbClr val="0070C0"/>
                </a:solidFill>
                <a:latin typeface="NotoSerif"/>
              </a:rPr>
              <a:t>The fact table stores the foreign key to the lowest level of the dimensional hierarchy</a:t>
            </a:r>
            <a:r>
              <a:rPr lang="en-GB" sz="2000" dirty="0">
                <a:latin typeface="NotoSerif"/>
              </a:rPr>
              <a:t>. </a:t>
            </a:r>
          </a:p>
          <a:p>
            <a:pPr marL="342900" indent="-342900"/>
            <a:r>
              <a:rPr lang="en-GB" sz="2100" dirty="0">
                <a:latin typeface="NotoSerif"/>
              </a:rPr>
              <a:t>In the example (Figure 9.11), summarizing by product data for internet sales would require joining the sales fact table to each level of the product hierarchy until the highest level required for the summarization is reached</a:t>
            </a:r>
            <a:r>
              <a:rPr lang="en-GB" sz="1800" dirty="0">
                <a:solidFill>
                  <a:srgbClr val="3A3A47"/>
                </a:solidFill>
                <a:effectLst/>
                <a:latin typeface="Palatino" pitchFamily="2" charset="77"/>
              </a:rPr>
              <a:t>. </a:t>
            </a:r>
            <a:endParaRPr lang="en-GB" sz="2000" dirty="0">
              <a:latin typeface="NotoSerif"/>
            </a:endParaRPr>
          </a:p>
          <a:p>
            <a:pPr marL="342900" indent="-342900"/>
            <a:endParaRPr lang="en-GB" sz="2600" dirty="0">
              <a:latin typeface="NotoSerif"/>
            </a:endParaRPr>
          </a:p>
          <a:p>
            <a:pPr marL="342900" indent="-342900"/>
            <a:endParaRPr lang="en-US" sz="2600" dirty="0">
              <a:latin typeface="NotoSerif"/>
            </a:endParaRPr>
          </a:p>
          <a:p>
            <a:endParaRPr lang="en-US" dirty="0"/>
          </a:p>
        </p:txBody>
      </p:sp>
      <p:grpSp>
        <p:nvGrpSpPr>
          <p:cNvPr id="8" name="Group 7">
            <a:extLst>
              <a:ext uri="{FF2B5EF4-FFF2-40B4-BE49-F238E27FC236}">
                <a16:creationId xmlns:a16="http://schemas.microsoft.com/office/drawing/2014/main" id="{2544391B-0D50-1D66-4C38-40470F0FB35A}"/>
              </a:ext>
            </a:extLst>
          </p:cNvPr>
          <p:cNvGrpSpPr>
            <a:grpSpLocks noGrp="1" noUngrp="1" noChangeAspect="1"/>
          </p:cNvGrpSpPr>
          <p:nvPr/>
        </p:nvGrpSpPr>
        <p:grpSpPr>
          <a:xfrm>
            <a:off x="7049528" y="1275190"/>
            <a:ext cx="4504767" cy="5217685"/>
            <a:chOff x="4144963" y="1919288"/>
            <a:chExt cx="3902075" cy="4519612"/>
          </a:xfrm>
        </p:grpSpPr>
        <p:pic>
          <p:nvPicPr>
            <p:cNvPr id="9" name="Picture 8" descr="f09-11-9780124114616">
              <a:extLst>
                <a:ext uri="{FF2B5EF4-FFF2-40B4-BE49-F238E27FC236}">
                  <a16:creationId xmlns:a16="http://schemas.microsoft.com/office/drawing/2014/main" id="{1E782AAF-8939-B02F-E211-2144785328D6}"/>
                </a:ext>
              </a:extLst>
            </p:cNvPr>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4144963" y="1919288"/>
              <a:ext cx="3902075" cy="4138612"/>
            </a:xfrm>
            <a:prstGeom prst="rect">
              <a:avLst/>
            </a:prstGeom>
            <a:noFill/>
            <a:ln>
              <a:noFill/>
            </a:ln>
          </p:spPr>
        </p:pic>
        <p:sp>
          <p:nvSpPr>
            <p:cNvPr id="10" name="Rectangle 9">
              <a:extLst>
                <a:ext uri="{FF2B5EF4-FFF2-40B4-BE49-F238E27FC236}">
                  <a16:creationId xmlns:a16="http://schemas.microsoft.com/office/drawing/2014/main" id="{B38EFAE5-2F90-48D0-9AD0-9491EA88D444}"/>
                </a:ext>
              </a:extLst>
            </p:cNvPr>
            <p:cNvSpPr/>
            <p:nvPr/>
          </p:nvSpPr>
          <p:spPr>
            <a:xfrm>
              <a:off x="4144963" y="6096000"/>
              <a:ext cx="3902075" cy="342900"/>
            </a:xfrm>
            <a:prstGeom prst="rect">
              <a:avLst/>
            </a:prstGeom>
            <a:noFill/>
            <a:ln>
              <a:noFill/>
            </a:ln>
          </p:spPr>
          <p:txBody>
            <a:bodyPr anchor="ctr">
              <a:normAutofit fontScale="92500" lnSpcReduction="10000"/>
            </a:bodyPr>
            <a:lstStyle/>
            <a:p>
              <a:pPr algn="ctr"/>
              <a:r>
                <a:rPr lang="en-US" sz="2400" dirty="0"/>
                <a:t>f09-11</a:t>
              </a:r>
            </a:p>
          </p:txBody>
        </p:sp>
      </p:grpSp>
      <p:sp>
        <p:nvSpPr>
          <p:cNvPr id="12" name="Slide Number Placeholder 11">
            <a:extLst>
              <a:ext uri="{FF2B5EF4-FFF2-40B4-BE49-F238E27FC236}">
                <a16:creationId xmlns:a16="http://schemas.microsoft.com/office/drawing/2014/main" id="{543887E5-2547-5B4A-32E3-6A5279B1DE1F}"/>
              </a:ext>
            </a:extLst>
          </p:cNvPr>
          <p:cNvSpPr>
            <a:spLocks noGrp="1"/>
          </p:cNvSpPr>
          <p:nvPr>
            <p:ph type="sldNum" sz="quarter" idx="12"/>
          </p:nvPr>
        </p:nvSpPr>
        <p:spPr/>
        <p:txBody>
          <a:bodyPr/>
          <a:lstStyle/>
          <a:p>
            <a:fld id="{DD40C559-0D42-4D76-92B1-8C19F3BDA397}" type="slidenum">
              <a:rPr lang="en-US" smtClean="0"/>
              <a:t>32</a:t>
            </a:fld>
            <a:endParaRPr lang="en-US"/>
          </a:p>
        </p:txBody>
      </p:sp>
    </p:spTree>
    <p:extLst>
      <p:ext uri="{BB962C8B-B14F-4D97-AF65-F5344CB8AC3E}">
        <p14:creationId xmlns:p14="http://schemas.microsoft.com/office/powerpoint/2010/main" val="11726754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Snowflake schema (Cont.)</a:t>
            </a:r>
          </a:p>
        </p:txBody>
      </p:sp>
      <p:sp>
        <p:nvSpPr>
          <p:cNvPr id="6" name="Content Placeholder 5">
            <a:extLst>
              <a:ext uri="{FF2B5EF4-FFF2-40B4-BE49-F238E27FC236}">
                <a16:creationId xmlns:a16="http://schemas.microsoft.com/office/drawing/2014/main" id="{B3C78EE3-9E1B-7B9F-5B4A-ABF90842A9EE}"/>
              </a:ext>
            </a:extLst>
          </p:cNvPr>
          <p:cNvSpPr>
            <a:spLocks noGrp="1"/>
          </p:cNvSpPr>
          <p:nvPr>
            <p:ph sz="half" idx="1"/>
          </p:nvPr>
        </p:nvSpPr>
        <p:spPr>
          <a:xfrm>
            <a:off x="838199" y="1825625"/>
            <a:ext cx="10515600" cy="4351338"/>
          </a:xfrm>
        </p:spPr>
        <p:txBody>
          <a:bodyPr>
            <a:normAutofit/>
          </a:bodyPr>
          <a:lstStyle/>
          <a:p>
            <a:pPr marL="342900" indent="-342900">
              <a:lnSpc>
                <a:spcPct val="100000"/>
              </a:lnSpc>
              <a:spcAft>
                <a:spcPts val="900"/>
              </a:spcAft>
            </a:pPr>
            <a:r>
              <a:rPr lang="en-GB" sz="2200" dirty="0">
                <a:latin typeface="NotoSerif"/>
              </a:rPr>
              <a:t>This approach is most </a:t>
            </a:r>
            <a:r>
              <a:rPr lang="en-GB" sz="2200" dirty="0">
                <a:solidFill>
                  <a:srgbClr val="0070C0"/>
                </a:solidFill>
                <a:latin typeface="NotoSerif"/>
              </a:rPr>
              <a:t>often used with dimensions that have a very large number of rows with deep hierarchies that are relatively static</a:t>
            </a:r>
            <a:r>
              <a:rPr lang="en-GB" sz="2200" dirty="0">
                <a:latin typeface="NotoSerif"/>
              </a:rPr>
              <a:t>. </a:t>
            </a:r>
          </a:p>
          <a:p>
            <a:pPr marL="342900" indent="-342900">
              <a:lnSpc>
                <a:spcPct val="100000"/>
              </a:lnSpc>
              <a:spcAft>
                <a:spcPts val="900"/>
              </a:spcAft>
            </a:pPr>
            <a:r>
              <a:rPr lang="en-GB" sz="2200" dirty="0">
                <a:solidFill>
                  <a:srgbClr val="0070C0"/>
                </a:solidFill>
                <a:latin typeface="NotoSerif"/>
              </a:rPr>
              <a:t>If the number of levels in the hierarchy is relatively constant, developers prefer this type of model, because it’s closer to the ER model used in the source systems</a:t>
            </a:r>
            <a:r>
              <a:rPr lang="en-GB" sz="2200" dirty="0">
                <a:latin typeface="NotoSerif"/>
              </a:rPr>
              <a:t>. </a:t>
            </a:r>
          </a:p>
          <a:p>
            <a:pPr marL="342900" indent="-342900">
              <a:lnSpc>
                <a:spcPct val="100000"/>
              </a:lnSpc>
              <a:spcAft>
                <a:spcPts val="900"/>
              </a:spcAft>
            </a:pPr>
            <a:r>
              <a:rPr lang="en-GB" sz="2200" dirty="0">
                <a:latin typeface="NotoSerif"/>
              </a:rPr>
              <a:t>Some BI tools are built specifically to leverage snowflake schemas. Most BI tools, however, will require the BI developer to “flatten” the hierarchy.</a:t>
            </a:r>
          </a:p>
          <a:p>
            <a:pPr marL="342900" indent="-342900">
              <a:lnSpc>
                <a:spcPct val="100000"/>
              </a:lnSpc>
              <a:spcAft>
                <a:spcPts val="900"/>
              </a:spcAft>
            </a:pPr>
            <a:r>
              <a:rPr lang="en-GB" sz="2200" dirty="0">
                <a:latin typeface="NotoSerif"/>
              </a:rPr>
              <a:t>Although developers prefer snowflake schemas because they’re easier to design, business people find them more difficult to use in analysis. </a:t>
            </a:r>
            <a:r>
              <a:rPr lang="en-GB" sz="2200" dirty="0">
                <a:solidFill>
                  <a:schemeClr val="accent2">
                    <a:lumMod val="75000"/>
                  </a:schemeClr>
                </a:solidFill>
                <a:latin typeface="NotoSerif"/>
              </a:rPr>
              <a:t>For this reason, the practice is generally discouraged in the dimensional </a:t>
            </a:r>
            <a:r>
              <a:rPr lang="en-GB" sz="2200" dirty="0" err="1">
                <a:solidFill>
                  <a:schemeClr val="accent2">
                    <a:lumMod val="75000"/>
                  </a:schemeClr>
                </a:solidFill>
                <a:latin typeface="NotoSerif"/>
              </a:rPr>
              <a:t>modeling</a:t>
            </a:r>
            <a:r>
              <a:rPr lang="en-GB" sz="2200" dirty="0">
                <a:solidFill>
                  <a:schemeClr val="accent2">
                    <a:lumMod val="75000"/>
                  </a:schemeClr>
                </a:solidFill>
                <a:latin typeface="NotoSerif"/>
              </a:rPr>
              <a:t> domain</a:t>
            </a:r>
            <a:r>
              <a:rPr lang="en-GB" sz="2200" dirty="0">
                <a:latin typeface="NotoSerif"/>
              </a:rPr>
              <a:t>. </a:t>
            </a:r>
            <a:endParaRPr lang="en-GB" sz="2600" dirty="0">
              <a:latin typeface="NotoSerif"/>
            </a:endParaRPr>
          </a:p>
          <a:p>
            <a:pPr marL="342900" indent="-342900"/>
            <a:endParaRPr lang="en-US" sz="2600" dirty="0">
              <a:latin typeface="NotoSerif"/>
            </a:endParaRPr>
          </a:p>
          <a:p>
            <a:endParaRPr lang="en-US" dirty="0"/>
          </a:p>
        </p:txBody>
      </p:sp>
      <p:sp>
        <p:nvSpPr>
          <p:cNvPr id="4" name="Slide Number Placeholder 3">
            <a:extLst>
              <a:ext uri="{FF2B5EF4-FFF2-40B4-BE49-F238E27FC236}">
                <a16:creationId xmlns:a16="http://schemas.microsoft.com/office/drawing/2014/main" id="{331A27E1-0124-9CCF-227D-F4FA73A81A9A}"/>
              </a:ext>
            </a:extLst>
          </p:cNvPr>
          <p:cNvSpPr>
            <a:spLocks noGrp="1"/>
          </p:cNvSpPr>
          <p:nvPr>
            <p:ph type="sldNum" sz="quarter" idx="12"/>
          </p:nvPr>
        </p:nvSpPr>
        <p:spPr/>
        <p:txBody>
          <a:bodyPr/>
          <a:lstStyle/>
          <a:p>
            <a:fld id="{DD40C559-0D42-4D76-92B1-8C19F3BDA397}" type="slidenum">
              <a:rPr lang="en-US" smtClean="0"/>
              <a:t>33</a:t>
            </a:fld>
            <a:endParaRPr lang="en-US"/>
          </a:p>
        </p:txBody>
      </p:sp>
    </p:spTree>
    <p:extLst>
      <p:ext uri="{BB962C8B-B14F-4D97-AF65-F5344CB8AC3E}">
        <p14:creationId xmlns:p14="http://schemas.microsoft.com/office/powerpoint/2010/main" val="37763709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Multidimensional schema</a:t>
            </a:r>
          </a:p>
        </p:txBody>
      </p:sp>
      <p:sp>
        <p:nvSpPr>
          <p:cNvPr id="6" name="Content Placeholder 5">
            <a:extLst>
              <a:ext uri="{FF2B5EF4-FFF2-40B4-BE49-F238E27FC236}">
                <a16:creationId xmlns:a16="http://schemas.microsoft.com/office/drawing/2014/main" id="{B3C78EE3-9E1B-7B9F-5B4A-ABF90842A9EE}"/>
              </a:ext>
            </a:extLst>
          </p:cNvPr>
          <p:cNvSpPr>
            <a:spLocks noGrp="1"/>
          </p:cNvSpPr>
          <p:nvPr>
            <p:ph sz="half" idx="1"/>
          </p:nvPr>
        </p:nvSpPr>
        <p:spPr>
          <a:xfrm>
            <a:off x="838199" y="1825625"/>
            <a:ext cx="5652247" cy="4351338"/>
          </a:xfrm>
        </p:spPr>
        <p:txBody>
          <a:bodyPr>
            <a:normAutofit/>
          </a:bodyPr>
          <a:lstStyle/>
          <a:p>
            <a:pPr marL="342900" indent="-342900"/>
            <a:r>
              <a:rPr lang="en-GB" sz="2000" dirty="0">
                <a:latin typeface="NotoSerif"/>
              </a:rPr>
              <a:t>It is a hierarchical database that consists of one structure, a multidimensional array. </a:t>
            </a:r>
          </a:p>
          <a:p>
            <a:pPr marL="342900" indent="-342900"/>
            <a:r>
              <a:rPr lang="en-GB" sz="2000" dirty="0">
                <a:latin typeface="NotoSerif"/>
              </a:rPr>
              <a:t>The example shown in Figure 9.12, shows sales facts with dimensions for product, date, and geography; there can be many additional dimensions on the other “sides” of the cube.</a:t>
            </a:r>
          </a:p>
          <a:p>
            <a:pPr marL="342900" indent="-342900"/>
            <a:r>
              <a:rPr lang="en-GB" sz="2000" dirty="0">
                <a:latin typeface="NotoSerif"/>
              </a:rPr>
              <a:t>Each cell of the cube is an actual measure.</a:t>
            </a:r>
          </a:p>
          <a:p>
            <a:pPr marL="342900" indent="-342900"/>
            <a:r>
              <a:rPr lang="en-GB" sz="2000" dirty="0">
                <a:latin typeface="NotoSerif"/>
              </a:rPr>
              <a:t>Depending on what data someone needs to get in that cube, the combination of the different dimensions would get them to the cell with the data they need in that multidimensional array </a:t>
            </a:r>
          </a:p>
          <a:p>
            <a:pPr marL="342900" indent="-342900"/>
            <a:endParaRPr lang="en-GB" sz="2000" dirty="0">
              <a:latin typeface="NotoSerif"/>
            </a:endParaRPr>
          </a:p>
          <a:p>
            <a:pPr marL="0" indent="0">
              <a:buNone/>
            </a:pPr>
            <a:endParaRPr lang="en-GB" sz="2000" dirty="0">
              <a:latin typeface="NotoSerif"/>
            </a:endParaRPr>
          </a:p>
          <a:p>
            <a:pPr marL="342900" indent="-342900"/>
            <a:endParaRPr lang="en-GB" sz="2000" dirty="0">
              <a:latin typeface="NotoSerif"/>
            </a:endParaRPr>
          </a:p>
          <a:p>
            <a:pPr marL="342900" indent="-342900"/>
            <a:endParaRPr lang="en-GB" sz="2600" dirty="0">
              <a:latin typeface="NotoSerif"/>
            </a:endParaRPr>
          </a:p>
          <a:p>
            <a:pPr marL="342900" indent="-342900"/>
            <a:endParaRPr lang="en-US" sz="2600" dirty="0">
              <a:latin typeface="NotoSerif"/>
            </a:endParaRPr>
          </a:p>
          <a:p>
            <a:endParaRPr lang="en-US" dirty="0"/>
          </a:p>
        </p:txBody>
      </p:sp>
      <p:grpSp>
        <p:nvGrpSpPr>
          <p:cNvPr id="3" name="Group 2">
            <a:extLst>
              <a:ext uri="{FF2B5EF4-FFF2-40B4-BE49-F238E27FC236}">
                <a16:creationId xmlns:a16="http://schemas.microsoft.com/office/drawing/2014/main" id="{4FA8BCE7-98DA-C3DF-4E23-781C7C996735}"/>
              </a:ext>
            </a:extLst>
          </p:cNvPr>
          <p:cNvGrpSpPr>
            <a:grpSpLocks noGrp="1" noUngrp="1" noChangeAspect="1"/>
          </p:cNvGrpSpPr>
          <p:nvPr/>
        </p:nvGrpSpPr>
        <p:grpSpPr>
          <a:xfrm>
            <a:off x="7271405" y="1471239"/>
            <a:ext cx="4283075" cy="4519612"/>
            <a:chOff x="3954463" y="1919288"/>
            <a:chExt cx="4283075" cy="4519612"/>
          </a:xfrm>
        </p:grpSpPr>
        <p:pic>
          <p:nvPicPr>
            <p:cNvPr id="4" name="Picture 3" descr="f09-12-9780124114616">
              <a:extLst>
                <a:ext uri="{FF2B5EF4-FFF2-40B4-BE49-F238E27FC236}">
                  <a16:creationId xmlns:a16="http://schemas.microsoft.com/office/drawing/2014/main" id="{BD8AEA68-6C95-1654-FC46-70D58DDB7EA4}"/>
                </a:ext>
              </a:extLst>
            </p:cNvPr>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3954463" y="1919288"/>
              <a:ext cx="4283075" cy="4138612"/>
            </a:xfrm>
            <a:prstGeom prst="rect">
              <a:avLst/>
            </a:prstGeom>
            <a:noFill/>
            <a:ln>
              <a:noFill/>
            </a:ln>
          </p:spPr>
        </p:pic>
        <p:sp>
          <p:nvSpPr>
            <p:cNvPr id="5" name="Rectangle 4">
              <a:extLst>
                <a:ext uri="{FF2B5EF4-FFF2-40B4-BE49-F238E27FC236}">
                  <a16:creationId xmlns:a16="http://schemas.microsoft.com/office/drawing/2014/main" id="{DEFCE7E7-B06C-DA1C-F6BE-01A92205FE53}"/>
                </a:ext>
              </a:extLst>
            </p:cNvPr>
            <p:cNvSpPr/>
            <p:nvPr/>
          </p:nvSpPr>
          <p:spPr>
            <a:xfrm>
              <a:off x="3954463" y="6096000"/>
              <a:ext cx="4283075" cy="342900"/>
            </a:xfrm>
            <a:prstGeom prst="rect">
              <a:avLst/>
            </a:prstGeom>
            <a:noFill/>
            <a:ln>
              <a:noFill/>
            </a:ln>
          </p:spPr>
          <p:txBody>
            <a:bodyPr anchor="ctr">
              <a:normAutofit fontScale="85000" lnSpcReduction="20000"/>
            </a:bodyPr>
            <a:lstStyle/>
            <a:p>
              <a:pPr algn="ctr"/>
              <a:r>
                <a:rPr lang="en-US" sz="2400" dirty="0"/>
                <a:t>f09-12</a:t>
              </a:r>
            </a:p>
          </p:txBody>
        </p:sp>
      </p:grpSp>
      <p:sp>
        <p:nvSpPr>
          <p:cNvPr id="11" name="Slide Number Placeholder 10">
            <a:extLst>
              <a:ext uri="{FF2B5EF4-FFF2-40B4-BE49-F238E27FC236}">
                <a16:creationId xmlns:a16="http://schemas.microsoft.com/office/drawing/2014/main" id="{66F50704-6895-3460-1FD7-CD857011FC5B}"/>
              </a:ext>
            </a:extLst>
          </p:cNvPr>
          <p:cNvSpPr>
            <a:spLocks noGrp="1"/>
          </p:cNvSpPr>
          <p:nvPr>
            <p:ph type="sldNum" sz="quarter" idx="12"/>
          </p:nvPr>
        </p:nvSpPr>
        <p:spPr/>
        <p:txBody>
          <a:bodyPr/>
          <a:lstStyle/>
          <a:p>
            <a:fld id="{DD40C559-0D42-4D76-92B1-8C19F3BDA397}" type="slidenum">
              <a:rPr lang="en-US" smtClean="0"/>
              <a:t>34</a:t>
            </a:fld>
            <a:endParaRPr lang="en-US"/>
          </a:p>
        </p:txBody>
      </p:sp>
    </p:spTree>
    <p:extLst>
      <p:ext uri="{BB962C8B-B14F-4D97-AF65-F5344CB8AC3E}">
        <p14:creationId xmlns:p14="http://schemas.microsoft.com/office/powerpoint/2010/main" val="3597649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Multidimensional schema (Cont.)</a:t>
            </a:r>
          </a:p>
        </p:txBody>
      </p:sp>
      <p:sp>
        <p:nvSpPr>
          <p:cNvPr id="6" name="Content Placeholder 5">
            <a:extLst>
              <a:ext uri="{FF2B5EF4-FFF2-40B4-BE49-F238E27FC236}">
                <a16:creationId xmlns:a16="http://schemas.microsoft.com/office/drawing/2014/main" id="{B3C78EE3-9E1B-7B9F-5B4A-ABF90842A9EE}"/>
              </a:ext>
            </a:extLst>
          </p:cNvPr>
          <p:cNvSpPr>
            <a:spLocks noGrp="1"/>
          </p:cNvSpPr>
          <p:nvPr>
            <p:ph sz="half" idx="1"/>
          </p:nvPr>
        </p:nvSpPr>
        <p:spPr>
          <a:xfrm>
            <a:off x="838199" y="1825625"/>
            <a:ext cx="10515600" cy="4351338"/>
          </a:xfrm>
        </p:spPr>
        <p:txBody>
          <a:bodyPr>
            <a:normAutofit/>
          </a:bodyPr>
          <a:lstStyle/>
          <a:p>
            <a:pPr marL="342900" indent="-342900"/>
            <a:r>
              <a:rPr lang="en-GB" sz="2000" dirty="0">
                <a:solidFill>
                  <a:srgbClr val="0070C0"/>
                </a:solidFill>
                <a:latin typeface="NotoSerif"/>
              </a:rPr>
              <a:t>Star and snowflake schemas are traditionally stored in relational databases</a:t>
            </a:r>
            <a:r>
              <a:rPr lang="en-GB" sz="2000" dirty="0">
                <a:latin typeface="NotoSerif"/>
              </a:rPr>
              <a:t>, whereas </a:t>
            </a:r>
            <a:r>
              <a:rPr lang="en-GB" sz="2000" dirty="0">
                <a:solidFill>
                  <a:srgbClr val="0070C0"/>
                </a:solidFill>
                <a:latin typeface="NotoSerif"/>
              </a:rPr>
              <a:t>multidimensional schemas are stored in multidimensional databases, also called online analytical processing (OLAP) cubes</a:t>
            </a:r>
            <a:r>
              <a:rPr lang="en-GB" sz="2000" dirty="0">
                <a:latin typeface="NotoSerif"/>
              </a:rPr>
              <a:t>. </a:t>
            </a:r>
          </a:p>
          <a:p>
            <a:pPr marL="342900" indent="-342900"/>
            <a:r>
              <a:rPr lang="en-GB" sz="2000" dirty="0">
                <a:latin typeface="NotoSerif"/>
              </a:rPr>
              <a:t>Whereas relational databases use SQL and specific </a:t>
            </a:r>
            <a:r>
              <a:rPr lang="en-GB" sz="2000" dirty="0">
                <a:solidFill>
                  <a:srgbClr val="0070C0"/>
                </a:solidFill>
                <a:latin typeface="NotoSerif"/>
              </a:rPr>
              <a:t>structural standards</a:t>
            </a:r>
            <a:r>
              <a:rPr lang="en-GB" sz="2000" dirty="0">
                <a:latin typeface="NotoSerif"/>
              </a:rPr>
              <a:t>—tables, columns, foreign keys—multidimensional database structures vary widely and are proprietary. </a:t>
            </a:r>
          </a:p>
          <a:p>
            <a:pPr marL="342900" indent="-342900"/>
            <a:r>
              <a:rPr lang="en-GB" sz="2000" dirty="0">
                <a:solidFill>
                  <a:srgbClr val="0070C0"/>
                </a:solidFill>
                <a:latin typeface="NotoSerif"/>
              </a:rPr>
              <a:t>Multidimensional databases store and aggregate data at the various levels in the hierarchy</a:t>
            </a:r>
            <a:r>
              <a:rPr lang="en-GB" sz="2000" dirty="0">
                <a:latin typeface="NotoSerif"/>
              </a:rPr>
              <a:t>. They enable drill up and drill down, meaning you can go from the lowest level or the most detail, all the way to summarize data, then back down again through the hierarchy. </a:t>
            </a:r>
          </a:p>
          <a:p>
            <a:pPr marL="342900" indent="-342900"/>
            <a:r>
              <a:rPr lang="en-GB" sz="2000" dirty="0">
                <a:latin typeface="NotoSerif"/>
              </a:rPr>
              <a:t>These databases are </a:t>
            </a:r>
            <a:r>
              <a:rPr lang="en-GB" sz="2000" dirty="0">
                <a:solidFill>
                  <a:srgbClr val="0070C0"/>
                </a:solidFill>
                <a:latin typeface="NotoSerif"/>
              </a:rPr>
              <a:t>specifically designed to understand the multidimensional arrays</a:t>
            </a:r>
            <a:r>
              <a:rPr lang="en-GB" sz="2000" dirty="0">
                <a:latin typeface="NotoSerif"/>
              </a:rPr>
              <a:t>, </a:t>
            </a:r>
            <a:r>
              <a:rPr lang="en-GB" sz="2000" dirty="0">
                <a:solidFill>
                  <a:srgbClr val="0070C0"/>
                </a:solidFill>
                <a:latin typeface="NotoSerif"/>
              </a:rPr>
              <a:t>the hierarchies, what can be added, what’s </a:t>
            </a:r>
            <a:r>
              <a:rPr lang="en-GB" sz="2000" dirty="0" err="1">
                <a:solidFill>
                  <a:srgbClr val="0070C0"/>
                </a:solidFill>
                <a:latin typeface="NotoSerif"/>
              </a:rPr>
              <a:t>semiadditive</a:t>
            </a:r>
            <a:r>
              <a:rPr lang="en-GB" sz="2000" dirty="0">
                <a:solidFill>
                  <a:srgbClr val="0070C0"/>
                </a:solidFill>
                <a:latin typeface="NotoSerif"/>
              </a:rPr>
              <a:t>, and what’s not additive in the cube</a:t>
            </a:r>
            <a:r>
              <a:rPr lang="en-GB" sz="2000" dirty="0">
                <a:latin typeface="NotoSerif"/>
              </a:rPr>
              <a:t>. </a:t>
            </a:r>
          </a:p>
          <a:p>
            <a:pPr marL="342900" indent="-342900"/>
            <a:r>
              <a:rPr lang="en-GB" sz="2000" dirty="0">
                <a:latin typeface="NotoSerif"/>
              </a:rPr>
              <a:t>Just as tables, columns, constraints, and so on need to be defined for a relational database, the facts, dimensions, hierarchies, and so on need to be defined in the multidimensional database’s </a:t>
            </a:r>
            <a:r>
              <a:rPr lang="en-GB" sz="2000" dirty="0">
                <a:solidFill>
                  <a:srgbClr val="0070C0"/>
                </a:solidFill>
                <a:latin typeface="NotoSerif"/>
              </a:rPr>
              <a:t>metadata repository</a:t>
            </a:r>
            <a:r>
              <a:rPr lang="en-GB" sz="2000" dirty="0">
                <a:latin typeface="NotoSerif"/>
              </a:rPr>
              <a:t>. </a:t>
            </a:r>
          </a:p>
          <a:p>
            <a:pPr marL="342900" indent="-342900"/>
            <a:endParaRPr lang="en-GB" sz="2000" dirty="0">
              <a:latin typeface="NotoSerif"/>
            </a:endParaRPr>
          </a:p>
          <a:p>
            <a:pPr marL="342900" indent="-342900"/>
            <a:endParaRPr lang="en-GB" sz="2000" dirty="0">
              <a:latin typeface="NotoSerif"/>
            </a:endParaRPr>
          </a:p>
          <a:p>
            <a:pPr marL="342900" indent="-342900"/>
            <a:endParaRPr lang="en-GB" sz="2000" dirty="0">
              <a:latin typeface="NotoSerif"/>
            </a:endParaRPr>
          </a:p>
          <a:p>
            <a:pPr marL="0" indent="0">
              <a:buNone/>
            </a:pPr>
            <a:endParaRPr lang="en-GB" sz="2000" dirty="0">
              <a:latin typeface="NotoSerif"/>
            </a:endParaRPr>
          </a:p>
          <a:p>
            <a:pPr marL="342900" indent="-342900"/>
            <a:endParaRPr lang="en-GB" sz="2000" dirty="0">
              <a:latin typeface="NotoSerif"/>
            </a:endParaRPr>
          </a:p>
          <a:p>
            <a:pPr marL="342900" indent="-342900"/>
            <a:endParaRPr lang="en-GB" sz="2600" dirty="0">
              <a:latin typeface="NotoSerif"/>
            </a:endParaRPr>
          </a:p>
          <a:p>
            <a:pPr marL="342900" indent="-342900"/>
            <a:endParaRPr lang="en-US" sz="2600" dirty="0">
              <a:latin typeface="NotoSerif"/>
            </a:endParaRPr>
          </a:p>
          <a:p>
            <a:endParaRPr lang="en-US" dirty="0"/>
          </a:p>
        </p:txBody>
      </p:sp>
      <p:sp>
        <p:nvSpPr>
          <p:cNvPr id="8" name="Slide Number Placeholder 7">
            <a:extLst>
              <a:ext uri="{FF2B5EF4-FFF2-40B4-BE49-F238E27FC236}">
                <a16:creationId xmlns:a16="http://schemas.microsoft.com/office/drawing/2014/main" id="{B9E8AA30-AA99-AC3F-76B6-55B7A8C58EFD}"/>
              </a:ext>
            </a:extLst>
          </p:cNvPr>
          <p:cNvSpPr>
            <a:spLocks noGrp="1"/>
          </p:cNvSpPr>
          <p:nvPr>
            <p:ph type="sldNum" sz="quarter" idx="12"/>
          </p:nvPr>
        </p:nvSpPr>
        <p:spPr/>
        <p:txBody>
          <a:bodyPr/>
          <a:lstStyle/>
          <a:p>
            <a:fld id="{DD40C559-0D42-4D76-92B1-8C19F3BDA397}" type="slidenum">
              <a:rPr lang="en-US" smtClean="0"/>
              <a:t>35</a:t>
            </a:fld>
            <a:endParaRPr lang="en-US"/>
          </a:p>
        </p:txBody>
      </p:sp>
    </p:spTree>
    <p:extLst>
      <p:ext uri="{BB962C8B-B14F-4D97-AF65-F5344CB8AC3E}">
        <p14:creationId xmlns:p14="http://schemas.microsoft.com/office/powerpoint/2010/main" val="6269429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Multifact</a:t>
            </a:r>
            <a:r>
              <a:rPr lang="en-US" b="1" dirty="0"/>
              <a:t> star models</a:t>
            </a:r>
          </a:p>
        </p:txBody>
      </p:sp>
      <p:sp>
        <p:nvSpPr>
          <p:cNvPr id="6" name="Content Placeholder 5">
            <a:extLst>
              <a:ext uri="{FF2B5EF4-FFF2-40B4-BE49-F238E27FC236}">
                <a16:creationId xmlns:a16="http://schemas.microsoft.com/office/drawing/2014/main" id="{B3C78EE3-9E1B-7B9F-5B4A-ABF90842A9EE}"/>
              </a:ext>
            </a:extLst>
          </p:cNvPr>
          <p:cNvSpPr>
            <a:spLocks noGrp="1"/>
          </p:cNvSpPr>
          <p:nvPr>
            <p:ph sz="half" idx="1"/>
          </p:nvPr>
        </p:nvSpPr>
        <p:spPr>
          <a:xfrm>
            <a:off x="661147" y="1734955"/>
            <a:ext cx="10311653" cy="3611778"/>
          </a:xfrm>
        </p:spPr>
        <p:txBody>
          <a:bodyPr>
            <a:normAutofit lnSpcReduction="10000"/>
          </a:bodyPr>
          <a:lstStyle/>
          <a:p>
            <a:pPr marL="342900" indent="-342900"/>
            <a:r>
              <a:rPr lang="en-GB" sz="2600" dirty="0">
                <a:latin typeface="NotoSerif"/>
              </a:rPr>
              <a:t>Examples of dimensional models, whether star, snowflake, or multidimensional, usually depict them with a single fact table surrounded by dimensions. </a:t>
            </a:r>
          </a:p>
          <a:p>
            <a:pPr marL="0" indent="0">
              <a:buNone/>
            </a:pPr>
            <a:endParaRPr lang="en-GB" sz="2600" dirty="0">
              <a:latin typeface="NotoSerif"/>
            </a:endParaRPr>
          </a:p>
          <a:p>
            <a:pPr marL="342900" indent="-342900"/>
            <a:r>
              <a:rPr lang="en-GB" sz="2600" dirty="0">
                <a:latin typeface="NotoSerif"/>
              </a:rPr>
              <a:t>Although this is a popular illustration that simplifies explanations, the </a:t>
            </a:r>
            <a:r>
              <a:rPr lang="en-GB" sz="2600" dirty="0">
                <a:solidFill>
                  <a:srgbClr val="FF0000"/>
                </a:solidFill>
                <a:latin typeface="NotoSerif"/>
              </a:rPr>
              <a:t>reality</a:t>
            </a:r>
            <a:r>
              <a:rPr lang="en-GB" sz="2600" dirty="0">
                <a:latin typeface="NotoSerif"/>
              </a:rPr>
              <a:t> is that </a:t>
            </a:r>
            <a:r>
              <a:rPr lang="en-GB" sz="2600" dirty="0">
                <a:solidFill>
                  <a:srgbClr val="0070C0"/>
                </a:solidFill>
                <a:latin typeface="NotoSerif"/>
              </a:rPr>
              <a:t>data in an enterprise requires multiple facts.</a:t>
            </a:r>
          </a:p>
          <a:p>
            <a:pPr marL="0" indent="0">
              <a:buNone/>
            </a:pPr>
            <a:endParaRPr lang="en-GB" sz="2600" dirty="0">
              <a:solidFill>
                <a:srgbClr val="0070C0"/>
              </a:solidFill>
              <a:latin typeface="NotoSerif"/>
            </a:endParaRPr>
          </a:p>
          <a:p>
            <a:pPr marL="342900" indent="-342900"/>
            <a:r>
              <a:rPr lang="en-GB" sz="2600" dirty="0">
                <a:latin typeface="NotoSerif"/>
              </a:rPr>
              <a:t>Example of facts include sales, expenses, inventory, and the many other business events associated with running an enterprise. </a:t>
            </a:r>
          </a:p>
          <a:p>
            <a:pPr marL="0" indent="0">
              <a:buNone/>
            </a:pPr>
            <a:endParaRPr lang="en-GB" sz="2000" dirty="0">
              <a:latin typeface="NotoSerif"/>
            </a:endParaRPr>
          </a:p>
          <a:p>
            <a:pPr marL="342900" indent="-342900"/>
            <a:endParaRPr lang="en-GB" sz="2000" dirty="0">
              <a:latin typeface="NotoSerif"/>
            </a:endParaRPr>
          </a:p>
          <a:p>
            <a:pPr marL="342900" indent="-342900"/>
            <a:endParaRPr lang="en-GB" sz="2600" dirty="0">
              <a:latin typeface="NotoSerif"/>
            </a:endParaRPr>
          </a:p>
          <a:p>
            <a:pPr marL="342900" indent="-342900"/>
            <a:endParaRPr lang="en-US" sz="2600" dirty="0">
              <a:latin typeface="NotoSerif"/>
            </a:endParaRPr>
          </a:p>
          <a:p>
            <a:endParaRPr lang="en-US" dirty="0"/>
          </a:p>
        </p:txBody>
      </p:sp>
      <p:sp>
        <p:nvSpPr>
          <p:cNvPr id="11" name="Slide Number Placeholder 10">
            <a:extLst>
              <a:ext uri="{FF2B5EF4-FFF2-40B4-BE49-F238E27FC236}">
                <a16:creationId xmlns:a16="http://schemas.microsoft.com/office/drawing/2014/main" id="{83F16584-612F-5A88-6176-D0112EB13B52}"/>
              </a:ext>
            </a:extLst>
          </p:cNvPr>
          <p:cNvSpPr>
            <a:spLocks noGrp="1"/>
          </p:cNvSpPr>
          <p:nvPr>
            <p:ph type="sldNum" sz="quarter" idx="12"/>
          </p:nvPr>
        </p:nvSpPr>
        <p:spPr/>
        <p:txBody>
          <a:bodyPr/>
          <a:lstStyle/>
          <a:p>
            <a:fld id="{DD40C559-0D42-4D76-92B1-8C19F3BDA397}" type="slidenum">
              <a:rPr lang="en-US" smtClean="0"/>
              <a:t>36</a:t>
            </a:fld>
            <a:endParaRPr lang="en-US"/>
          </a:p>
        </p:txBody>
      </p:sp>
    </p:spTree>
    <p:extLst>
      <p:ext uri="{BB962C8B-B14F-4D97-AF65-F5344CB8AC3E}">
        <p14:creationId xmlns:p14="http://schemas.microsoft.com/office/powerpoint/2010/main" val="15415002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Multifact</a:t>
            </a:r>
            <a:r>
              <a:rPr lang="en-US" b="1" dirty="0"/>
              <a:t> star models (Cont.)</a:t>
            </a:r>
          </a:p>
        </p:txBody>
      </p:sp>
      <p:sp>
        <p:nvSpPr>
          <p:cNvPr id="6" name="Content Placeholder 5">
            <a:extLst>
              <a:ext uri="{FF2B5EF4-FFF2-40B4-BE49-F238E27FC236}">
                <a16:creationId xmlns:a16="http://schemas.microsoft.com/office/drawing/2014/main" id="{B3C78EE3-9E1B-7B9F-5B4A-ABF90842A9EE}"/>
              </a:ext>
            </a:extLst>
          </p:cNvPr>
          <p:cNvSpPr>
            <a:spLocks noGrp="1"/>
          </p:cNvSpPr>
          <p:nvPr>
            <p:ph sz="half" idx="1"/>
          </p:nvPr>
        </p:nvSpPr>
        <p:spPr>
          <a:xfrm>
            <a:off x="694764" y="1991333"/>
            <a:ext cx="5652247" cy="4351338"/>
          </a:xfrm>
        </p:spPr>
        <p:txBody>
          <a:bodyPr>
            <a:normAutofit/>
          </a:bodyPr>
          <a:lstStyle/>
          <a:p>
            <a:pPr marL="342900" indent="-342900"/>
            <a:r>
              <a:rPr lang="en-GB" sz="2000" dirty="0">
                <a:latin typeface="NotoSerif"/>
              </a:rPr>
              <a:t>Figure 9.13 shows two facts: store sales and store inventory (</a:t>
            </a:r>
            <a:r>
              <a:rPr lang="en-GB" sz="2000" dirty="0" err="1">
                <a:latin typeface="NotoSerif"/>
              </a:rPr>
              <a:t>Tbl_Fact_Store_Sales</a:t>
            </a:r>
            <a:r>
              <a:rPr lang="en-GB" sz="2000" dirty="0">
                <a:latin typeface="NotoSerif"/>
              </a:rPr>
              <a:t> and </a:t>
            </a:r>
            <a:r>
              <a:rPr lang="en-GB" sz="2000" dirty="0" err="1">
                <a:latin typeface="NotoSerif"/>
              </a:rPr>
              <a:t>Tbl_Fact_Store_Inventory</a:t>
            </a:r>
            <a:r>
              <a:rPr lang="en-GB" sz="2000" dirty="0">
                <a:latin typeface="NotoSerif"/>
              </a:rPr>
              <a:t>). </a:t>
            </a:r>
          </a:p>
          <a:p>
            <a:pPr marL="342900" indent="-342900"/>
            <a:r>
              <a:rPr lang="en-GB" sz="2000" dirty="0">
                <a:latin typeface="NotoSerif"/>
              </a:rPr>
              <a:t>In a real-world example there might be hundreds or thousands of tables with many different combinations of dimensions sharing various combinations of facts.</a:t>
            </a:r>
          </a:p>
          <a:p>
            <a:pPr marL="342900" indent="-342900"/>
            <a:r>
              <a:rPr lang="en-GB" sz="2000" dirty="0">
                <a:latin typeface="NotoSerif"/>
              </a:rPr>
              <a:t>Although the models get complex, it helps to visualize subsets of the data models as a stars to better understand and validate the models. </a:t>
            </a:r>
            <a:endParaRPr lang="en-GB" sz="2600" dirty="0">
              <a:latin typeface="NotoSerif"/>
            </a:endParaRPr>
          </a:p>
        </p:txBody>
      </p:sp>
      <p:grpSp>
        <p:nvGrpSpPr>
          <p:cNvPr id="7" name="Group 6">
            <a:extLst>
              <a:ext uri="{FF2B5EF4-FFF2-40B4-BE49-F238E27FC236}">
                <a16:creationId xmlns:a16="http://schemas.microsoft.com/office/drawing/2014/main" id="{280D51E8-E199-5557-D8A1-B27F7BA527DF}"/>
              </a:ext>
            </a:extLst>
          </p:cNvPr>
          <p:cNvGrpSpPr>
            <a:grpSpLocks noGrp="1" noUngrp="1" noChangeAspect="1"/>
          </p:cNvGrpSpPr>
          <p:nvPr/>
        </p:nvGrpSpPr>
        <p:grpSpPr>
          <a:xfrm>
            <a:off x="6819552" y="2620963"/>
            <a:ext cx="4844648" cy="2184119"/>
            <a:chOff x="1082675" y="1919288"/>
            <a:chExt cx="10025063" cy="4519612"/>
          </a:xfrm>
        </p:grpSpPr>
        <p:pic>
          <p:nvPicPr>
            <p:cNvPr id="8" name="Picture 7" descr="f09-13-9780124114616">
              <a:extLst>
                <a:ext uri="{FF2B5EF4-FFF2-40B4-BE49-F238E27FC236}">
                  <a16:creationId xmlns:a16="http://schemas.microsoft.com/office/drawing/2014/main" id="{9EFC9430-0D7A-6255-E98C-3F5AA7473631}"/>
                </a:ext>
              </a:extLst>
            </p:cNvPr>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1082675" y="1919288"/>
              <a:ext cx="10025063" cy="4138612"/>
            </a:xfrm>
            <a:prstGeom prst="rect">
              <a:avLst/>
            </a:prstGeom>
            <a:noFill/>
            <a:ln>
              <a:noFill/>
            </a:ln>
          </p:spPr>
        </p:pic>
        <p:sp>
          <p:nvSpPr>
            <p:cNvPr id="9" name="Rectangle 8">
              <a:extLst>
                <a:ext uri="{FF2B5EF4-FFF2-40B4-BE49-F238E27FC236}">
                  <a16:creationId xmlns:a16="http://schemas.microsoft.com/office/drawing/2014/main" id="{CB64D6E0-6110-27B7-37B9-ADCD773690E8}"/>
                </a:ext>
              </a:extLst>
            </p:cNvPr>
            <p:cNvSpPr/>
            <p:nvPr/>
          </p:nvSpPr>
          <p:spPr>
            <a:xfrm>
              <a:off x="1082675" y="6096000"/>
              <a:ext cx="10025063" cy="342900"/>
            </a:xfrm>
            <a:prstGeom prst="rect">
              <a:avLst/>
            </a:prstGeom>
            <a:noFill/>
            <a:ln>
              <a:noFill/>
            </a:ln>
          </p:spPr>
          <p:txBody>
            <a:bodyPr anchor="ctr">
              <a:normAutofit fontScale="25000" lnSpcReduction="20000"/>
            </a:bodyPr>
            <a:lstStyle/>
            <a:p>
              <a:pPr algn="ctr"/>
              <a:r>
                <a:rPr lang="en-US" sz="2400" dirty="0"/>
                <a:t>f09-13</a:t>
              </a:r>
            </a:p>
          </p:txBody>
        </p:sp>
      </p:grpSp>
      <p:sp>
        <p:nvSpPr>
          <p:cNvPr id="11" name="Slide Number Placeholder 10">
            <a:extLst>
              <a:ext uri="{FF2B5EF4-FFF2-40B4-BE49-F238E27FC236}">
                <a16:creationId xmlns:a16="http://schemas.microsoft.com/office/drawing/2014/main" id="{3F434E5A-F41D-1D0E-0CC1-12629B3F4CC3}"/>
              </a:ext>
            </a:extLst>
          </p:cNvPr>
          <p:cNvSpPr>
            <a:spLocks noGrp="1"/>
          </p:cNvSpPr>
          <p:nvPr>
            <p:ph type="sldNum" sz="quarter" idx="12"/>
          </p:nvPr>
        </p:nvSpPr>
        <p:spPr/>
        <p:txBody>
          <a:bodyPr/>
          <a:lstStyle/>
          <a:p>
            <a:fld id="{DD40C559-0D42-4D76-92B1-8C19F3BDA397}" type="slidenum">
              <a:rPr lang="en-US" smtClean="0"/>
              <a:t>37</a:t>
            </a:fld>
            <a:endParaRPr lang="en-US"/>
          </a:p>
        </p:txBody>
      </p:sp>
    </p:spTree>
    <p:extLst>
      <p:ext uri="{BB962C8B-B14F-4D97-AF65-F5344CB8AC3E}">
        <p14:creationId xmlns:p14="http://schemas.microsoft.com/office/powerpoint/2010/main" val="4149367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3C78EE3-9E1B-7B9F-5B4A-ABF90842A9EE}"/>
              </a:ext>
            </a:extLst>
          </p:cNvPr>
          <p:cNvSpPr>
            <a:spLocks noGrp="1"/>
          </p:cNvSpPr>
          <p:nvPr>
            <p:ph sz="half" idx="1"/>
          </p:nvPr>
        </p:nvSpPr>
        <p:spPr>
          <a:xfrm>
            <a:off x="677778" y="1607219"/>
            <a:ext cx="10676021" cy="4351338"/>
          </a:xfrm>
        </p:spPr>
        <p:txBody>
          <a:bodyPr>
            <a:normAutofit/>
          </a:bodyPr>
          <a:lstStyle/>
          <a:p>
            <a:r>
              <a:rPr lang="en-GB" sz="2000" dirty="0">
                <a:latin typeface="NotoSerif"/>
              </a:rPr>
              <a:t>ER and dimensional models both depict the same business processes, but as </a:t>
            </a:r>
            <a:r>
              <a:rPr lang="en-GB" sz="2000" b="1" dirty="0">
                <a:solidFill>
                  <a:srgbClr val="C00000"/>
                </a:solidFill>
                <a:latin typeface="NotoSerif"/>
              </a:rPr>
              <a:t>Figure 9.14 </a:t>
            </a:r>
            <a:r>
              <a:rPr lang="en-GB" sz="2000" dirty="0">
                <a:latin typeface="NotoSerif"/>
              </a:rPr>
              <a:t>shows, the ER model has significantly more entities and relationships than the dimensional model.</a:t>
            </a:r>
          </a:p>
          <a:p>
            <a:pPr marL="269875" indent="0">
              <a:buNone/>
            </a:pPr>
            <a:r>
              <a:rPr lang="en-GB" sz="1800" dirty="0">
                <a:solidFill>
                  <a:srgbClr val="3A3A47"/>
                </a:solidFill>
                <a:effectLst/>
                <a:latin typeface="Palatino" pitchFamily="2" charset="77"/>
              </a:rPr>
              <a:t>(You’re not expected be able to see the details in the example, this is just to show, at a high level, the difference in complexity.) </a:t>
            </a:r>
          </a:p>
          <a:p>
            <a:pPr marL="269875" indent="0">
              <a:buNone/>
            </a:pPr>
            <a:endParaRPr lang="en-GB" sz="1400" dirty="0">
              <a:effectLst/>
            </a:endParaRPr>
          </a:p>
          <a:p>
            <a:r>
              <a:rPr lang="en-GB" sz="2000" dirty="0">
                <a:latin typeface="NotoSerif"/>
              </a:rPr>
              <a:t>In the dimensional model, the </a:t>
            </a:r>
            <a:r>
              <a:rPr lang="en-GB" sz="2000" dirty="0">
                <a:solidFill>
                  <a:srgbClr val="0070C0"/>
                </a:solidFill>
                <a:latin typeface="NotoSerif"/>
              </a:rPr>
              <a:t>dimensions are denormalized and the facts are normalized</a:t>
            </a:r>
            <a:r>
              <a:rPr lang="en-GB" sz="2000" dirty="0">
                <a:latin typeface="NotoSerif"/>
              </a:rPr>
              <a:t>.</a:t>
            </a:r>
          </a:p>
          <a:p>
            <a:r>
              <a:rPr lang="en-GB" sz="2000" dirty="0">
                <a:latin typeface="NotoSerif"/>
              </a:rPr>
              <a:t>Further, </a:t>
            </a:r>
            <a:r>
              <a:rPr lang="en-GB" sz="2000" dirty="0">
                <a:solidFill>
                  <a:srgbClr val="0070C0"/>
                </a:solidFill>
                <a:latin typeface="NotoSerif"/>
              </a:rPr>
              <a:t>in the dimensional model only a subset of facts </a:t>
            </a:r>
            <a:r>
              <a:rPr lang="en-GB" sz="2000" dirty="0">
                <a:latin typeface="NotoSerif"/>
              </a:rPr>
              <a:t>is selected from the operational system based on analytical need and to reduce complexity. </a:t>
            </a:r>
          </a:p>
          <a:p>
            <a:pPr marL="0" indent="0">
              <a:buNone/>
            </a:pPr>
            <a:endParaRPr lang="en-GB" sz="2000" dirty="0">
              <a:latin typeface="NotoSerif"/>
            </a:endParaRPr>
          </a:p>
          <a:p>
            <a:r>
              <a:rPr lang="en-GB" sz="2000" dirty="0">
                <a:latin typeface="NotoSerif"/>
              </a:rPr>
              <a:t>It’s important to note that </a:t>
            </a:r>
            <a:r>
              <a:rPr lang="en-GB" sz="2000" dirty="0">
                <a:solidFill>
                  <a:srgbClr val="0070C0"/>
                </a:solidFill>
                <a:latin typeface="NotoSerif"/>
              </a:rPr>
              <a:t>most operational systems today are purchased</a:t>
            </a:r>
            <a:r>
              <a:rPr lang="en-GB" sz="2000" dirty="0">
                <a:latin typeface="NotoSerif"/>
              </a:rPr>
              <a:t>, whereas </a:t>
            </a:r>
            <a:r>
              <a:rPr lang="en-GB" sz="2000" dirty="0">
                <a:solidFill>
                  <a:srgbClr val="0070C0"/>
                </a:solidFill>
                <a:latin typeface="NotoSerif"/>
              </a:rPr>
              <a:t>most analytical systems are custom-built</a:t>
            </a:r>
            <a:r>
              <a:rPr lang="en-GB" sz="2000" dirty="0">
                <a:latin typeface="NotoSerif"/>
              </a:rPr>
              <a:t> by the information technology group. So, most information technology groups will be familiar with, or will be using the dimensional modelling approach as opposed to the ER model approach.</a:t>
            </a:r>
          </a:p>
          <a:p>
            <a:endParaRPr lang="en-GB" sz="2000" dirty="0">
              <a:latin typeface="NotoSerif"/>
            </a:endParaRPr>
          </a:p>
          <a:p>
            <a:pPr marL="0" indent="0">
              <a:buNone/>
            </a:pPr>
            <a:endParaRPr lang="en-GB" sz="2000" dirty="0">
              <a:latin typeface="NotoSerif"/>
            </a:endParaRPr>
          </a:p>
        </p:txBody>
      </p:sp>
      <p:sp>
        <p:nvSpPr>
          <p:cNvPr id="11" name="Slide Number Placeholder 10">
            <a:extLst>
              <a:ext uri="{FF2B5EF4-FFF2-40B4-BE49-F238E27FC236}">
                <a16:creationId xmlns:a16="http://schemas.microsoft.com/office/drawing/2014/main" id="{3F434E5A-F41D-1D0E-0CC1-12629B3F4CC3}"/>
              </a:ext>
            </a:extLst>
          </p:cNvPr>
          <p:cNvSpPr>
            <a:spLocks noGrp="1"/>
          </p:cNvSpPr>
          <p:nvPr>
            <p:ph type="sldNum" sz="quarter" idx="12"/>
          </p:nvPr>
        </p:nvSpPr>
        <p:spPr/>
        <p:txBody>
          <a:bodyPr/>
          <a:lstStyle/>
          <a:p>
            <a:fld id="{DD40C559-0D42-4D76-92B1-8C19F3BDA397}" type="slidenum">
              <a:rPr lang="en-US" smtClean="0"/>
              <a:t>38</a:t>
            </a:fld>
            <a:endParaRPr lang="en-US"/>
          </a:p>
        </p:txBody>
      </p:sp>
      <p:sp>
        <p:nvSpPr>
          <p:cNvPr id="5" name="Title 1">
            <a:extLst>
              <a:ext uri="{FF2B5EF4-FFF2-40B4-BE49-F238E27FC236}">
                <a16:creationId xmlns:a16="http://schemas.microsoft.com/office/drawing/2014/main" id="{B9139854-CF5B-CEE4-ADB5-93A23428CC90}"/>
              </a:ext>
            </a:extLst>
          </p:cNvPr>
          <p:cNvSpPr>
            <a:spLocks noGrp="1"/>
          </p:cNvSpPr>
          <p:nvPr>
            <p:ph type="title"/>
          </p:nvPr>
        </p:nvSpPr>
        <p:spPr>
          <a:xfrm>
            <a:off x="677779" y="136524"/>
            <a:ext cx="10515600" cy="1325563"/>
          </a:xfrm>
        </p:spPr>
        <p:txBody>
          <a:bodyPr/>
          <a:lstStyle/>
          <a:p>
            <a:r>
              <a:rPr lang="en-US" b="1" dirty="0"/>
              <a:t>ER vs Dimensional Modeling</a:t>
            </a:r>
            <a:endParaRPr lang="en-US" dirty="0"/>
          </a:p>
        </p:txBody>
      </p:sp>
    </p:spTree>
    <p:extLst>
      <p:ext uri="{BB962C8B-B14F-4D97-AF65-F5344CB8AC3E}">
        <p14:creationId xmlns:p14="http://schemas.microsoft.com/office/powerpoint/2010/main" val="28245934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a:grpSpLocks noGrp="1" noUngrp="1" noChangeAspect="1"/>
          </p:cNvGrpSpPr>
          <p:nvPr/>
        </p:nvGrpSpPr>
        <p:grpSpPr>
          <a:xfrm>
            <a:off x="2975785" y="1215627"/>
            <a:ext cx="6571869" cy="5642373"/>
            <a:chOff x="3463925" y="1919288"/>
            <a:chExt cx="5264150" cy="4519612"/>
          </a:xfrm>
        </p:grpSpPr>
        <p:pic>
          <p:nvPicPr>
            <p:cNvPr id="3" name="Picture 2" descr="f09-14-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3463925" y="1919288"/>
              <a:ext cx="5264150" cy="4138612"/>
            </a:xfrm>
            <a:prstGeom prst="rect">
              <a:avLst/>
            </a:prstGeom>
            <a:noFill/>
            <a:ln>
              <a:noFill/>
            </a:ln>
          </p:spPr>
        </p:pic>
        <p:sp>
          <p:nvSpPr>
            <p:cNvPr id="4" name="Rectangle 3"/>
            <p:cNvSpPr/>
            <p:nvPr/>
          </p:nvSpPr>
          <p:spPr>
            <a:xfrm>
              <a:off x="3463925" y="6096000"/>
              <a:ext cx="5264150" cy="342900"/>
            </a:xfrm>
            <a:prstGeom prst="rect">
              <a:avLst/>
            </a:prstGeom>
            <a:noFill/>
            <a:ln>
              <a:noFill/>
            </a:ln>
          </p:spPr>
          <p:txBody>
            <a:bodyPr anchor="ctr">
              <a:normAutofit lnSpcReduction="10000"/>
            </a:bodyPr>
            <a:lstStyle/>
            <a:p>
              <a:pPr algn="ctr"/>
              <a:r>
                <a:rPr lang="en-US" sz="2400" dirty="0"/>
                <a:t>f09-14</a:t>
              </a:r>
            </a:p>
          </p:txBody>
        </p:sp>
      </p:grpSp>
      <p:sp>
        <p:nvSpPr>
          <p:cNvPr id="7" name="Slide Number Placeholder 6">
            <a:extLst>
              <a:ext uri="{FF2B5EF4-FFF2-40B4-BE49-F238E27FC236}">
                <a16:creationId xmlns:a16="http://schemas.microsoft.com/office/drawing/2014/main" id="{E11B2FF3-D53D-A00D-8115-CF16293B41D8}"/>
              </a:ext>
            </a:extLst>
          </p:cNvPr>
          <p:cNvSpPr>
            <a:spLocks noGrp="1"/>
          </p:cNvSpPr>
          <p:nvPr>
            <p:ph type="sldNum" sz="quarter" idx="12"/>
          </p:nvPr>
        </p:nvSpPr>
        <p:spPr/>
        <p:txBody>
          <a:bodyPr/>
          <a:lstStyle/>
          <a:p>
            <a:fld id="{DD40C559-0D42-4D76-92B1-8C19F3BDA397}" type="slidenum">
              <a:rPr lang="en-US" smtClean="0"/>
              <a:t>39</a:t>
            </a:fld>
            <a:endParaRPr lang="en-US"/>
          </a:p>
        </p:txBody>
      </p:sp>
      <p:sp>
        <p:nvSpPr>
          <p:cNvPr id="9" name="Title 1">
            <a:extLst>
              <a:ext uri="{FF2B5EF4-FFF2-40B4-BE49-F238E27FC236}">
                <a16:creationId xmlns:a16="http://schemas.microsoft.com/office/drawing/2014/main" id="{E13DFD24-566E-375E-EAF5-EF023BF9C1A6}"/>
              </a:ext>
            </a:extLst>
          </p:cNvPr>
          <p:cNvSpPr>
            <a:spLocks noGrp="1"/>
          </p:cNvSpPr>
          <p:nvPr>
            <p:ph type="title"/>
          </p:nvPr>
        </p:nvSpPr>
        <p:spPr>
          <a:xfrm>
            <a:off x="677779" y="136524"/>
            <a:ext cx="10515600" cy="1325563"/>
          </a:xfrm>
        </p:spPr>
        <p:txBody>
          <a:bodyPr/>
          <a:lstStyle/>
          <a:p>
            <a:r>
              <a:rPr lang="en-US" b="1" dirty="0"/>
              <a:t>ER vs Dimensional Modeling (Cont.)</a:t>
            </a:r>
            <a:endParaRPr lang="en-US" dirty="0"/>
          </a:p>
        </p:txBody>
      </p:sp>
    </p:spTree>
    <p:extLst>
      <p:ext uri="{BB962C8B-B14F-4D97-AF65-F5344CB8AC3E}">
        <p14:creationId xmlns:p14="http://schemas.microsoft.com/office/powerpoint/2010/main" val="1080526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Introduction to Dimensional Modeling</a:t>
            </a:r>
          </a:p>
        </p:txBody>
      </p:sp>
      <p:sp>
        <p:nvSpPr>
          <p:cNvPr id="8" name="TextBox 7">
            <a:extLst>
              <a:ext uri="{FF2B5EF4-FFF2-40B4-BE49-F238E27FC236}">
                <a16:creationId xmlns:a16="http://schemas.microsoft.com/office/drawing/2014/main" id="{486E0960-673E-D823-D410-1071DF0711B7}"/>
              </a:ext>
            </a:extLst>
          </p:cNvPr>
          <p:cNvSpPr txBox="1"/>
          <p:nvPr/>
        </p:nvSpPr>
        <p:spPr>
          <a:xfrm>
            <a:off x="667677" y="1690688"/>
            <a:ext cx="10968511" cy="4431983"/>
          </a:xfrm>
          <a:prstGeom prst="rect">
            <a:avLst/>
          </a:prstGeom>
          <a:noFill/>
        </p:spPr>
        <p:txBody>
          <a:bodyPr wrap="square" rtlCol="0">
            <a:spAutoFit/>
          </a:bodyPr>
          <a:lstStyle/>
          <a:p>
            <a:pPr marL="285750" indent="-285750">
              <a:buFont typeface="Arial" panose="020B0604020202020204" pitchFamily="34" charset="0"/>
              <a:buChar char="•"/>
            </a:pPr>
            <a:r>
              <a:rPr lang="en-GB" sz="2400" dirty="0">
                <a:effectLst/>
                <a:latin typeface="NotoSerif"/>
              </a:rPr>
              <a:t>The purpose of dimensional </a:t>
            </a:r>
            <a:r>
              <a:rPr lang="en-GB" sz="2400" dirty="0" err="1">
                <a:effectLst/>
                <a:latin typeface="NotoSerif"/>
              </a:rPr>
              <a:t>modeling</a:t>
            </a:r>
            <a:r>
              <a:rPr lang="en-GB" sz="2400" dirty="0">
                <a:effectLst/>
                <a:latin typeface="NotoSerif"/>
              </a:rPr>
              <a:t> is to enable business intelligence (BI) re- porting, query, and analysis.</a:t>
            </a:r>
          </a:p>
          <a:p>
            <a:pPr marL="285750" indent="-285750">
              <a:buFont typeface="Arial" panose="020B0604020202020204" pitchFamily="34" charset="0"/>
              <a:buChar char="•"/>
            </a:pPr>
            <a:endParaRPr lang="en-GB" sz="2400" dirty="0">
              <a:effectLst/>
              <a:latin typeface="NotoSerif"/>
            </a:endParaRPr>
          </a:p>
          <a:p>
            <a:pPr marL="285750" indent="-285750">
              <a:buFont typeface="Arial" panose="020B0604020202020204" pitchFamily="34" charset="0"/>
              <a:buChar char="•"/>
            </a:pPr>
            <a:r>
              <a:rPr lang="en-GB" sz="2400" dirty="0">
                <a:latin typeface="NotoSerif"/>
              </a:rPr>
              <a:t>Like enterprise relationship (ER) </a:t>
            </a:r>
            <a:r>
              <a:rPr lang="en-GB" sz="2400" dirty="0" err="1">
                <a:latin typeface="NotoSerif"/>
              </a:rPr>
              <a:t>modeling</a:t>
            </a:r>
            <a:r>
              <a:rPr lang="en-GB" sz="2400" dirty="0">
                <a:latin typeface="NotoSerif"/>
              </a:rPr>
              <a:t>, dimensional </a:t>
            </a:r>
            <a:r>
              <a:rPr lang="en-GB" sz="2400" dirty="0" err="1">
                <a:latin typeface="NotoSerif"/>
              </a:rPr>
              <a:t>modeling</a:t>
            </a:r>
            <a:r>
              <a:rPr lang="en-GB" sz="2400" dirty="0">
                <a:latin typeface="NotoSerif"/>
              </a:rPr>
              <a:t> is a logical design technique. </a:t>
            </a:r>
          </a:p>
          <a:p>
            <a:endParaRPr lang="en-GB" sz="2400" dirty="0">
              <a:latin typeface="NotoSerif"/>
            </a:endParaRPr>
          </a:p>
          <a:p>
            <a:pPr marL="285750" indent="-285750">
              <a:buFont typeface="Arial" panose="020B0604020202020204" pitchFamily="34" charset="0"/>
              <a:buChar char="•"/>
            </a:pPr>
            <a:r>
              <a:rPr lang="en-GB" sz="2400" dirty="0">
                <a:latin typeface="NotoSerif"/>
              </a:rPr>
              <a:t>It depicts business processes throughout an enterprise and organizes that data and its structure in a logical way. </a:t>
            </a:r>
            <a:endParaRPr lang="en-GB" sz="2400" dirty="0">
              <a:solidFill>
                <a:srgbClr val="3A3A47"/>
              </a:solidFill>
              <a:latin typeface="NotoSerif"/>
            </a:endParaRPr>
          </a:p>
          <a:p>
            <a:pPr marL="285750" indent="-285750">
              <a:buFont typeface="Arial" panose="020B0604020202020204" pitchFamily="34" charset="0"/>
              <a:buChar char="•"/>
            </a:pPr>
            <a:endParaRPr lang="en-GB" sz="2400" dirty="0">
              <a:solidFill>
                <a:srgbClr val="3A3A47"/>
              </a:solidFill>
              <a:effectLst/>
              <a:latin typeface="NotoSerif"/>
            </a:endParaRPr>
          </a:p>
          <a:p>
            <a:pPr marL="285750" indent="-285750">
              <a:buFont typeface="Arial" panose="020B0604020202020204" pitchFamily="34" charset="0"/>
              <a:buChar char="•"/>
            </a:pPr>
            <a:r>
              <a:rPr lang="en-GB" sz="2400" dirty="0">
                <a:latin typeface="NotoSerif"/>
              </a:rPr>
              <a:t>It is much better suited for business intelligence (BI) applications and data warehousing (DW) </a:t>
            </a:r>
            <a:endParaRPr lang="en-GB" sz="2400" dirty="0">
              <a:solidFill>
                <a:srgbClr val="3A3A47"/>
              </a:solidFill>
              <a:effectLst/>
              <a:latin typeface="NotoSerif"/>
            </a:endParaRPr>
          </a:p>
          <a:p>
            <a:pPr marL="285750" indent="-285750">
              <a:buFont typeface="Arial" panose="020B0604020202020204" pitchFamily="34" charset="0"/>
              <a:buChar char="•"/>
            </a:pPr>
            <a:endParaRPr lang="en-GB" dirty="0">
              <a:effectLst/>
            </a:endParaRPr>
          </a:p>
        </p:txBody>
      </p:sp>
      <p:sp>
        <p:nvSpPr>
          <p:cNvPr id="4" name="Slide Number Placeholder 3">
            <a:extLst>
              <a:ext uri="{FF2B5EF4-FFF2-40B4-BE49-F238E27FC236}">
                <a16:creationId xmlns:a16="http://schemas.microsoft.com/office/drawing/2014/main" id="{84B5F797-CFBE-1945-5E6C-D3B50908B475}"/>
              </a:ext>
            </a:extLst>
          </p:cNvPr>
          <p:cNvSpPr>
            <a:spLocks noGrp="1"/>
          </p:cNvSpPr>
          <p:nvPr>
            <p:ph type="sldNum" sz="quarter" idx="12"/>
          </p:nvPr>
        </p:nvSpPr>
        <p:spPr/>
        <p:txBody>
          <a:bodyPr/>
          <a:lstStyle/>
          <a:p>
            <a:fld id="{DD40C559-0D42-4D76-92B1-8C19F3BDA397}" type="slidenum">
              <a:rPr lang="en-US" smtClean="0"/>
              <a:t>4</a:t>
            </a:fld>
            <a:endParaRPr lang="en-US"/>
          </a:p>
        </p:txBody>
      </p:sp>
    </p:spTree>
    <p:extLst>
      <p:ext uri="{BB962C8B-B14F-4D97-AF65-F5344CB8AC3E}">
        <p14:creationId xmlns:p14="http://schemas.microsoft.com/office/powerpoint/2010/main" val="35808216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779" y="136524"/>
            <a:ext cx="10515600" cy="1325563"/>
          </a:xfrm>
        </p:spPr>
        <p:txBody>
          <a:bodyPr/>
          <a:lstStyle/>
          <a:p>
            <a:r>
              <a:rPr lang="en-US" b="1" dirty="0"/>
              <a:t>ER vs Dimensional Modeling (Cont.)</a:t>
            </a:r>
            <a:endParaRPr lang="en-US" dirty="0"/>
          </a:p>
        </p:txBody>
      </p:sp>
      <p:sp>
        <p:nvSpPr>
          <p:cNvPr id="7" name="Slide Number Placeholder 6">
            <a:extLst>
              <a:ext uri="{FF2B5EF4-FFF2-40B4-BE49-F238E27FC236}">
                <a16:creationId xmlns:a16="http://schemas.microsoft.com/office/drawing/2014/main" id="{E11B2FF3-D53D-A00D-8115-CF16293B41D8}"/>
              </a:ext>
            </a:extLst>
          </p:cNvPr>
          <p:cNvSpPr>
            <a:spLocks noGrp="1"/>
          </p:cNvSpPr>
          <p:nvPr>
            <p:ph type="sldNum" sz="quarter" idx="12"/>
          </p:nvPr>
        </p:nvSpPr>
        <p:spPr/>
        <p:txBody>
          <a:bodyPr/>
          <a:lstStyle/>
          <a:p>
            <a:fld id="{DD40C559-0D42-4D76-92B1-8C19F3BDA397}" type="slidenum">
              <a:rPr lang="en-US" smtClean="0"/>
              <a:t>40</a:t>
            </a:fld>
            <a:endParaRPr lang="en-US"/>
          </a:p>
        </p:txBody>
      </p:sp>
      <p:pic>
        <p:nvPicPr>
          <p:cNvPr id="8" name="Picture 7">
            <a:extLst>
              <a:ext uri="{FF2B5EF4-FFF2-40B4-BE49-F238E27FC236}">
                <a16:creationId xmlns:a16="http://schemas.microsoft.com/office/drawing/2014/main" id="{81CB4F1B-5AF0-3494-4534-B2D3534CDE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6969" y="1224869"/>
            <a:ext cx="4761498" cy="5496606"/>
          </a:xfrm>
          <a:prstGeom prst="rect">
            <a:avLst/>
          </a:prstGeom>
        </p:spPr>
      </p:pic>
      <p:sp>
        <p:nvSpPr>
          <p:cNvPr id="9" name="TextBox 8">
            <a:extLst>
              <a:ext uri="{FF2B5EF4-FFF2-40B4-BE49-F238E27FC236}">
                <a16:creationId xmlns:a16="http://schemas.microsoft.com/office/drawing/2014/main" id="{F7E1A160-8C9A-34EE-6FBB-D240AC9D1B9D}"/>
              </a:ext>
            </a:extLst>
          </p:cNvPr>
          <p:cNvSpPr txBox="1"/>
          <p:nvPr/>
        </p:nvSpPr>
        <p:spPr>
          <a:xfrm>
            <a:off x="603671" y="3158704"/>
            <a:ext cx="2445285" cy="369332"/>
          </a:xfrm>
          <a:prstGeom prst="rect">
            <a:avLst/>
          </a:prstGeom>
          <a:noFill/>
        </p:spPr>
        <p:txBody>
          <a:bodyPr wrap="none" rtlCol="0">
            <a:spAutoFit/>
          </a:bodyPr>
          <a:lstStyle/>
          <a:p>
            <a:r>
              <a:rPr lang="en-US" b="1" dirty="0">
                <a:solidFill>
                  <a:srgbClr val="C00000"/>
                </a:solidFill>
              </a:rPr>
              <a:t>Comparing approaches:</a:t>
            </a:r>
          </a:p>
        </p:txBody>
      </p:sp>
    </p:spTree>
    <p:extLst>
      <p:ext uri="{BB962C8B-B14F-4D97-AF65-F5344CB8AC3E}">
        <p14:creationId xmlns:p14="http://schemas.microsoft.com/office/powerpoint/2010/main" val="15094211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779" y="136524"/>
            <a:ext cx="10515600" cy="1325563"/>
          </a:xfrm>
        </p:spPr>
        <p:txBody>
          <a:bodyPr/>
          <a:lstStyle/>
          <a:p>
            <a:r>
              <a:rPr lang="en-US" b="1" dirty="0"/>
              <a:t>ER vs Dimensional Modeling (Cont.)</a:t>
            </a:r>
            <a:endParaRPr lang="en-US" dirty="0"/>
          </a:p>
        </p:txBody>
      </p:sp>
      <p:sp>
        <p:nvSpPr>
          <p:cNvPr id="7" name="Slide Number Placeholder 6">
            <a:extLst>
              <a:ext uri="{FF2B5EF4-FFF2-40B4-BE49-F238E27FC236}">
                <a16:creationId xmlns:a16="http://schemas.microsoft.com/office/drawing/2014/main" id="{E11B2FF3-D53D-A00D-8115-CF16293B41D8}"/>
              </a:ext>
            </a:extLst>
          </p:cNvPr>
          <p:cNvSpPr>
            <a:spLocks noGrp="1"/>
          </p:cNvSpPr>
          <p:nvPr>
            <p:ph type="sldNum" sz="quarter" idx="12"/>
          </p:nvPr>
        </p:nvSpPr>
        <p:spPr/>
        <p:txBody>
          <a:bodyPr/>
          <a:lstStyle/>
          <a:p>
            <a:fld id="{DD40C559-0D42-4D76-92B1-8C19F3BDA397}" type="slidenum">
              <a:rPr lang="en-US" smtClean="0"/>
              <a:t>41</a:t>
            </a:fld>
            <a:endParaRPr lang="en-US"/>
          </a:p>
        </p:txBody>
      </p:sp>
      <p:sp>
        <p:nvSpPr>
          <p:cNvPr id="3" name="TextBox 2">
            <a:extLst>
              <a:ext uri="{FF2B5EF4-FFF2-40B4-BE49-F238E27FC236}">
                <a16:creationId xmlns:a16="http://schemas.microsoft.com/office/drawing/2014/main" id="{584FCEDE-D21E-AFF2-A95F-411E286AD944}"/>
              </a:ext>
            </a:extLst>
          </p:cNvPr>
          <p:cNvSpPr txBox="1"/>
          <p:nvPr/>
        </p:nvSpPr>
        <p:spPr>
          <a:xfrm>
            <a:off x="677779" y="1398558"/>
            <a:ext cx="3112134" cy="400110"/>
          </a:xfrm>
          <a:prstGeom prst="rect">
            <a:avLst/>
          </a:prstGeom>
          <a:noFill/>
        </p:spPr>
        <p:txBody>
          <a:bodyPr wrap="none" rtlCol="0">
            <a:spAutoFit/>
          </a:bodyPr>
          <a:lstStyle/>
          <a:p>
            <a:r>
              <a:rPr lang="en-US" sz="2000" b="1" dirty="0">
                <a:solidFill>
                  <a:srgbClr val="C00000"/>
                </a:solidFill>
              </a:rPr>
              <a:t>Why the structure matters?</a:t>
            </a:r>
          </a:p>
        </p:txBody>
      </p:sp>
      <p:sp>
        <p:nvSpPr>
          <p:cNvPr id="4" name="Content Placeholder 5">
            <a:extLst>
              <a:ext uri="{FF2B5EF4-FFF2-40B4-BE49-F238E27FC236}">
                <a16:creationId xmlns:a16="http://schemas.microsoft.com/office/drawing/2014/main" id="{5639AF3D-E046-CFDB-C536-AA6372E37852}"/>
              </a:ext>
            </a:extLst>
          </p:cNvPr>
          <p:cNvSpPr txBox="1">
            <a:spLocks/>
          </p:cNvSpPr>
          <p:nvPr/>
        </p:nvSpPr>
        <p:spPr>
          <a:xfrm>
            <a:off x="565484" y="2005012"/>
            <a:ext cx="10515600" cy="435133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latin typeface="NotoSerif"/>
              </a:rPr>
              <a:t>Each structure has its purpose, and you need the right structure for the job at hand.</a:t>
            </a:r>
          </a:p>
          <a:p>
            <a:pPr marL="269875" indent="0">
              <a:buFont typeface="Arial" panose="020B0604020202020204" pitchFamily="34" charset="0"/>
              <a:buNone/>
            </a:pPr>
            <a:endParaRPr lang="en-GB" sz="1400" dirty="0"/>
          </a:p>
          <a:p>
            <a:r>
              <a:rPr lang="en-GB" sz="2000" dirty="0">
                <a:solidFill>
                  <a:srgbClr val="0070C0"/>
                </a:solidFill>
                <a:latin typeface="NotoSerif"/>
              </a:rPr>
              <a:t>The best practice is to use a normalized ER model for OLTP systems. </a:t>
            </a:r>
            <a:r>
              <a:rPr lang="en-GB" sz="2000" dirty="0">
                <a:latin typeface="NotoSerif"/>
              </a:rPr>
              <a:t>An operational data store often mirrors the OLTP structure and is geared for operational reporting of OLTP systems. </a:t>
            </a:r>
          </a:p>
          <a:p>
            <a:endParaRPr lang="en-GB" sz="2000" dirty="0">
              <a:latin typeface="NotoSerif"/>
            </a:endParaRPr>
          </a:p>
          <a:p>
            <a:r>
              <a:rPr lang="en-GB" sz="2000" dirty="0">
                <a:solidFill>
                  <a:srgbClr val="0070C0"/>
                </a:solidFill>
                <a:latin typeface="NotoSerif"/>
              </a:rPr>
              <a:t>BI applications and BI-related data stores, on the other hand, are better served with dimensional data models</a:t>
            </a:r>
            <a:r>
              <a:rPr lang="en-GB" sz="2000" dirty="0">
                <a:latin typeface="NotoSerif"/>
              </a:rPr>
              <a:t>. </a:t>
            </a:r>
          </a:p>
          <a:p>
            <a:pPr marL="0" indent="0">
              <a:buNone/>
            </a:pPr>
            <a:endParaRPr lang="en-GB" sz="2000" dirty="0">
              <a:latin typeface="NotoSerif"/>
            </a:endParaRPr>
          </a:p>
          <a:p>
            <a:r>
              <a:rPr lang="en-GB" sz="2000" dirty="0">
                <a:latin typeface="NotoSerif"/>
              </a:rPr>
              <a:t>BI tools will give the best performance with star or snowflakes in querying the relational database. </a:t>
            </a:r>
          </a:p>
          <a:p>
            <a:endParaRPr lang="en-GB" sz="2000" dirty="0">
              <a:latin typeface="NotoSerif"/>
            </a:endParaRPr>
          </a:p>
          <a:p>
            <a:pPr>
              <a:lnSpc>
                <a:spcPct val="100000"/>
              </a:lnSpc>
            </a:pPr>
            <a:r>
              <a:rPr lang="en-GB" sz="2000" dirty="0">
                <a:latin typeface="NotoSerif"/>
              </a:rPr>
              <a:t>Or, if the BI application is a multidimensional model, then you need to select the proper BI tool that uses that particular multidimensional model. </a:t>
            </a:r>
          </a:p>
          <a:p>
            <a:pPr marL="0" indent="0">
              <a:buFont typeface="Arial" panose="020B0604020202020204" pitchFamily="34" charset="0"/>
              <a:buNone/>
            </a:pPr>
            <a:endParaRPr lang="en-GB" sz="2000" dirty="0">
              <a:latin typeface="NotoSerif"/>
            </a:endParaRPr>
          </a:p>
        </p:txBody>
      </p:sp>
    </p:spTree>
    <p:extLst>
      <p:ext uri="{BB962C8B-B14F-4D97-AF65-F5344CB8AC3E}">
        <p14:creationId xmlns:p14="http://schemas.microsoft.com/office/powerpoint/2010/main" val="10633596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 versus dimensional example</a:t>
            </a:r>
          </a:p>
        </p:txBody>
      </p:sp>
      <p:grpSp>
        <p:nvGrpSpPr>
          <p:cNvPr id="5" name="Group 4"/>
          <p:cNvGrpSpPr>
            <a:grpSpLocks noGrp="1" noUngrp="1" noChangeAspect="1"/>
          </p:cNvGrpSpPr>
          <p:nvPr/>
        </p:nvGrpSpPr>
        <p:grpSpPr>
          <a:xfrm>
            <a:off x="2269207" y="1690688"/>
            <a:ext cx="7170737" cy="4519612"/>
            <a:chOff x="2509838" y="1919288"/>
            <a:chExt cx="7170737" cy="4519612"/>
          </a:xfrm>
        </p:grpSpPr>
        <p:pic>
          <p:nvPicPr>
            <p:cNvPr id="3" name="Picture 2" descr="f09-15-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2509838" y="1919288"/>
              <a:ext cx="7170737" cy="4138612"/>
            </a:xfrm>
            <a:prstGeom prst="rect">
              <a:avLst/>
            </a:prstGeom>
            <a:noFill/>
            <a:ln>
              <a:noFill/>
            </a:ln>
          </p:spPr>
        </p:pic>
        <p:sp>
          <p:nvSpPr>
            <p:cNvPr id="4" name="Rectangle 3"/>
            <p:cNvSpPr/>
            <p:nvPr/>
          </p:nvSpPr>
          <p:spPr>
            <a:xfrm>
              <a:off x="2509838" y="6096000"/>
              <a:ext cx="7170737" cy="342900"/>
            </a:xfrm>
            <a:prstGeom prst="rect">
              <a:avLst/>
            </a:prstGeom>
            <a:noFill/>
            <a:ln>
              <a:noFill/>
            </a:ln>
          </p:spPr>
          <p:txBody>
            <a:bodyPr anchor="ctr">
              <a:normAutofit fontScale="85000" lnSpcReduction="20000"/>
            </a:bodyPr>
            <a:lstStyle/>
            <a:p>
              <a:pPr algn="ctr"/>
              <a:r>
                <a:rPr lang="en-US" sz="2400" dirty="0"/>
                <a:t>f09-15</a:t>
              </a:r>
            </a:p>
          </p:txBody>
        </p:sp>
      </p:grpSp>
      <p:sp>
        <p:nvSpPr>
          <p:cNvPr id="7" name="Slide Number Placeholder 6">
            <a:extLst>
              <a:ext uri="{FF2B5EF4-FFF2-40B4-BE49-F238E27FC236}">
                <a16:creationId xmlns:a16="http://schemas.microsoft.com/office/drawing/2014/main" id="{F5E1967E-10CE-ACCF-3629-E436FCDCA7F3}"/>
              </a:ext>
            </a:extLst>
          </p:cNvPr>
          <p:cNvSpPr>
            <a:spLocks noGrp="1"/>
          </p:cNvSpPr>
          <p:nvPr>
            <p:ph type="sldNum" sz="quarter" idx="12"/>
          </p:nvPr>
        </p:nvSpPr>
        <p:spPr/>
        <p:txBody>
          <a:bodyPr/>
          <a:lstStyle/>
          <a:p>
            <a:fld id="{DD40C559-0D42-4D76-92B1-8C19F3BDA397}" type="slidenum">
              <a:rPr lang="en-US" smtClean="0"/>
              <a:t>42</a:t>
            </a:fld>
            <a:endParaRPr lang="en-US"/>
          </a:p>
        </p:txBody>
      </p:sp>
      <p:sp>
        <p:nvSpPr>
          <p:cNvPr id="8" name="TextBox 7">
            <a:extLst>
              <a:ext uri="{FF2B5EF4-FFF2-40B4-BE49-F238E27FC236}">
                <a16:creationId xmlns:a16="http://schemas.microsoft.com/office/drawing/2014/main" id="{EF4B5DF3-68FC-93AB-D776-B1A7A322A2D1}"/>
              </a:ext>
            </a:extLst>
          </p:cNvPr>
          <p:cNvSpPr txBox="1"/>
          <p:nvPr/>
        </p:nvSpPr>
        <p:spPr>
          <a:xfrm>
            <a:off x="2067670" y="6323598"/>
            <a:ext cx="3469989" cy="338554"/>
          </a:xfrm>
          <a:prstGeom prst="rect">
            <a:avLst/>
          </a:prstGeom>
          <a:noFill/>
        </p:spPr>
        <p:txBody>
          <a:bodyPr wrap="none" rtlCol="0">
            <a:spAutoFit/>
          </a:bodyPr>
          <a:lstStyle/>
          <a:p>
            <a:r>
              <a:rPr lang="en-US" sz="1600" b="1" dirty="0">
                <a:solidFill>
                  <a:srgbClr val="0070C0"/>
                </a:solidFill>
              </a:rPr>
              <a:t>Process and application specific design</a:t>
            </a:r>
          </a:p>
        </p:txBody>
      </p:sp>
      <p:sp>
        <p:nvSpPr>
          <p:cNvPr id="9" name="TextBox 8">
            <a:extLst>
              <a:ext uri="{FF2B5EF4-FFF2-40B4-BE49-F238E27FC236}">
                <a16:creationId xmlns:a16="http://schemas.microsoft.com/office/drawing/2014/main" id="{5DE71207-E12B-0355-13DA-5CF1A572A08C}"/>
              </a:ext>
            </a:extLst>
          </p:cNvPr>
          <p:cNvSpPr txBox="1"/>
          <p:nvPr/>
        </p:nvSpPr>
        <p:spPr>
          <a:xfrm>
            <a:off x="7089423" y="6323598"/>
            <a:ext cx="3236463" cy="338554"/>
          </a:xfrm>
          <a:prstGeom prst="rect">
            <a:avLst/>
          </a:prstGeom>
          <a:noFill/>
        </p:spPr>
        <p:txBody>
          <a:bodyPr wrap="none" rtlCol="0">
            <a:spAutoFit/>
          </a:bodyPr>
          <a:lstStyle/>
          <a:p>
            <a:r>
              <a:rPr lang="en-US" sz="1600" b="1" dirty="0">
                <a:solidFill>
                  <a:srgbClr val="0070C0"/>
                </a:solidFill>
              </a:rPr>
              <a:t>Data and subject-area driven design</a:t>
            </a:r>
          </a:p>
        </p:txBody>
      </p:sp>
    </p:spTree>
    <p:extLst>
      <p:ext uri="{BB962C8B-B14F-4D97-AF65-F5344CB8AC3E}">
        <p14:creationId xmlns:p14="http://schemas.microsoft.com/office/powerpoint/2010/main" val="15082434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779" y="136524"/>
            <a:ext cx="10515600" cy="1325563"/>
          </a:xfrm>
        </p:spPr>
        <p:txBody>
          <a:bodyPr/>
          <a:lstStyle/>
          <a:p>
            <a:r>
              <a:rPr lang="en-US" b="1" dirty="0"/>
              <a:t>Purpose of Dimensional Modeling</a:t>
            </a:r>
            <a:endParaRPr lang="en-US" dirty="0"/>
          </a:p>
        </p:txBody>
      </p:sp>
      <p:sp>
        <p:nvSpPr>
          <p:cNvPr id="7" name="Slide Number Placeholder 6">
            <a:extLst>
              <a:ext uri="{FF2B5EF4-FFF2-40B4-BE49-F238E27FC236}">
                <a16:creationId xmlns:a16="http://schemas.microsoft.com/office/drawing/2014/main" id="{E11B2FF3-D53D-A00D-8115-CF16293B41D8}"/>
              </a:ext>
            </a:extLst>
          </p:cNvPr>
          <p:cNvSpPr>
            <a:spLocks noGrp="1"/>
          </p:cNvSpPr>
          <p:nvPr>
            <p:ph type="sldNum" sz="quarter" idx="12"/>
          </p:nvPr>
        </p:nvSpPr>
        <p:spPr/>
        <p:txBody>
          <a:bodyPr/>
          <a:lstStyle/>
          <a:p>
            <a:fld id="{DD40C559-0D42-4D76-92B1-8C19F3BDA397}" type="slidenum">
              <a:rPr lang="en-US" smtClean="0"/>
              <a:t>43</a:t>
            </a:fld>
            <a:endParaRPr lang="en-US"/>
          </a:p>
        </p:txBody>
      </p:sp>
      <p:sp>
        <p:nvSpPr>
          <p:cNvPr id="4" name="Content Placeholder 5">
            <a:extLst>
              <a:ext uri="{FF2B5EF4-FFF2-40B4-BE49-F238E27FC236}">
                <a16:creationId xmlns:a16="http://schemas.microsoft.com/office/drawing/2014/main" id="{5639AF3D-E046-CFDB-C536-AA6372E37852}"/>
              </a:ext>
            </a:extLst>
          </p:cNvPr>
          <p:cNvSpPr txBox="1">
            <a:spLocks/>
          </p:cNvSpPr>
          <p:nvPr/>
        </p:nvSpPr>
        <p:spPr>
          <a:xfrm>
            <a:off x="533399" y="1733549"/>
            <a:ext cx="10515600" cy="435133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latin typeface="NotoSerif"/>
              </a:rPr>
              <a:t>Now that you understand why dimensional </a:t>
            </a:r>
            <a:r>
              <a:rPr lang="en-GB" sz="2000" dirty="0" err="1">
                <a:latin typeface="NotoSerif"/>
              </a:rPr>
              <a:t>modeling</a:t>
            </a:r>
            <a:r>
              <a:rPr lang="en-GB" sz="2000" dirty="0">
                <a:latin typeface="NotoSerif"/>
              </a:rPr>
              <a:t> is the best choice for BI</a:t>
            </a:r>
            <a:r>
              <a:rPr lang="en-GB" sz="2000" dirty="0">
                <a:solidFill>
                  <a:srgbClr val="C00000"/>
                </a:solidFill>
                <a:latin typeface="NotoSerif"/>
              </a:rPr>
              <a:t>, it’s important to understand its purpose and how it fits in with business reporting. </a:t>
            </a:r>
          </a:p>
          <a:p>
            <a:pPr marL="269875" indent="0">
              <a:buFont typeface="Arial" panose="020B0604020202020204" pitchFamily="34" charset="0"/>
              <a:buNone/>
            </a:pPr>
            <a:endParaRPr lang="en-GB" sz="1400" dirty="0"/>
          </a:p>
          <a:p>
            <a:r>
              <a:rPr lang="en-GB" sz="2100" dirty="0">
                <a:latin typeface="NotoSerif"/>
              </a:rPr>
              <a:t>The business people in an enterprise will probably never see the actual data models, but they certainly will use the reports or dashboards that are built. </a:t>
            </a:r>
          </a:p>
          <a:p>
            <a:endParaRPr lang="en-GB" sz="2000" dirty="0">
              <a:latin typeface="NotoSerif"/>
            </a:endParaRPr>
          </a:p>
          <a:p>
            <a:r>
              <a:rPr lang="en-GB" sz="2000" dirty="0">
                <a:latin typeface="NotoSerif"/>
              </a:rPr>
              <a:t>So it’s important that </a:t>
            </a:r>
            <a:r>
              <a:rPr lang="en-GB" sz="2000" dirty="0">
                <a:solidFill>
                  <a:srgbClr val="0070C0"/>
                </a:solidFill>
                <a:latin typeface="NotoSerif"/>
              </a:rPr>
              <a:t>the models can help generate clear, effective reporting and analysis that will ultimately help business people view the data and make informed decisions </a:t>
            </a:r>
            <a:r>
              <a:rPr lang="en-GB" sz="2000" dirty="0">
                <a:latin typeface="NotoSerif"/>
              </a:rPr>
              <a:t>for the enterprise.</a:t>
            </a:r>
          </a:p>
          <a:p>
            <a:pPr marL="0" indent="0">
              <a:buNone/>
            </a:pPr>
            <a:endParaRPr lang="en-GB" sz="2000" dirty="0">
              <a:latin typeface="NotoSerif"/>
            </a:endParaRPr>
          </a:p>
          <a:p>
            <a:r>
              <a:rPr lang="en-GB" sz="2000" dirty="0">
                <a:latin typeface="NotoSerif"/>
              </a:rPr>
              <a:t>Dimensional </a:t>
            </a:r>
            <a:r>
              <a:rPr lang="en-GB" sz="2000" dirty="0" err="1">
                <a:latin typeface="NotoSerif"/>
              </a:rPr>
              <a:t>modeling</a:t>
            </a:r>
            <a:r>
              <a:rPr lang="en-GB" sz="2000" dirty="0">
                <a:latin typeface="NotoSerif"/>
              </a:rPr>
              <a:t> is well- suited to the generation of exactly the kind of information business people need to see </a:t>
            </a:r>
          </a:p>
          <a:p>
            <a:endParaRPr lang="en-GB" sz="2000" dirty="0">
              <a:latin typeface="NotoSerif"/>
            </a:endParaRPr>
          </a:p>
          <a:p>
            <a:r>
              <a:rPr lang="en-GB" sz="2100" dirty="0">
                <a:latin typeface="NotoSerif"/>
              </a:rPr>
              <a:t>Common business uses for these models are </a:t>
            </a:r>
            <a:r>
              <a:rPr lang="en-GB" sz="2100" dirty="0">
                <a:solidFill>
                  <a:srgbClr val="0070C0"/>
                </a:solidFill>
                <a:latin typeface="NotoSerif"/>
              </a:rPr>
              <a:t>displaying the facts (measures) and dimensions in BI reports</a:t>
            </a:r>
            <a:r>
              <a:rPr lang="en-GB" sz="2100" dirty="0">
                <a:latin typeface="NotoSerif"/>
              </a:rPr>
              <a:t>, </a:t>
            </a:r>
            <a:r>
              <a:rPr lang="en-GB" sz="2100" dirty="0">
                <a:solidFill>
                  <a:srgbClr val="0070C0"/>
                </a:solidFill>
                <a:latin typeface="NotoSerif"/>
              </a:rPr>
              <a:t>OLAP analyses, or spreadsheets</a:t>
            </a:r>
            <a:r>
              <a:rPr lang="en-GB" sz="2100" dirty="0">
                <a:latin typeface="NotoSerif"/>
              </a:rPr>
              <a:t>. </a:t>
            </a:r>
          </a:p>
          <a:p>
            <a:pPr marL="0" indent="0">
              <a:buFont typeface="Arial" panose="020B0604020202020204" pitchFamily="34" charset="0"/>
              <a:buNone/>
            </a:pPr>
            <a:endParaRPr lang="en-GB" sz="2000" dirty="0">
              <a:latin typeface="NotoSerif"/>
            </a:endParaRPr>
          </a:p>
        </p:txBody>
      </p:sp>
    </p:spTree>
    <p:extLst>
      <p:ext uri="{BB962C8B-B14F-4D97-AF65-F5344CB8AC3E}">
        <p14:creationId xmlns:p14="http://schemas.microsoft.com/office/powerpoint/2010/main" val="29918725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Mapping to a business report</a:t>
            </a:r>
          </a:p>
        </p:txBody>
      </p:sp>
      <p:grpSp>
        <p:nvGrpSpPr>
          <p:cNvPr id="5" name="Group 4"/>
          <p:cNvGrpSpPr>
            <a:grpSpLocks noGrp="1" noUngrp="1" noChangeAspect="1"/>
          </p:cNvGrpSpPr>
          <p:nvPr/>
        </p:nvGrpSpPr>
        <p:grpSpPr>
          <a:xfrm>
            <a:off x="4008486" y="1733549"/>
            <a:ext cx="6935842" cy="4892552"/>
            <a:chOff x="2892425" y="1919288"/>
            <a:chExt cx="6407150" cy="4519612"/>
          </a:xfrm>
        </p:grpSpPr>
        <p:pic>
          <p:nvPicPr>
            <p:cNvPr id="3" name="Picture 2" descr="f09-16-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2892425" y="1919288"/>
              <a:ext cx="6407150" cy="4138612"/>
            </a:xfrm>
            <a:prstGeom prst="rect">
              <a:avLst/>
            </a:prstGeom>
            <a:noFill/>
            <a:ln>
              <a:noFill/>
            </a:ln>
          </p:spPr>
        </p:pic>
        <p:sp>
          <p:nvSpPr>
            <p:cNvPr id="4" name="Rectangle 3"/>
            <p:cNvSpPr/>
            <p:nvPr/>
          </p:nvSpPr>
          <p:spPr>
            <a:xfrm>
              <a:off x="2892425" y="6096000"/>
              <a:ext cx="6407150" cy="342900"/>
            </a:xfrm>
            <a:prstGeom prst="rect">
              <a:avLst/>
            </a:prstGeom>
            <a:noFill/>
            <a:ln>
              <a:noFill/>
            </a:ln>
          </p:spPr>
          <p:txBody>
            <a:bodyPr anchor="ctr">
              <a:normAutofit fontScale="92500" lnSpcReduction="20000"/>
            </a:bodyPr>
            <a:lstStyle/>
            <a:p>
              <a:pPr algn="ctr"/>
              <a:r>
                <a:rPr lang="en-US" sz="2400" dirty="0"/>
                <a:t>f09-16</a:t>
              </a:r>
            </a:p>
          </p:txBody>
        </p:sp>
      </p:grpSp>
      <p:sp>
        <p:nvSpPr>
          <p:cNvPr id="7" name="Slide Number Placeholder 6">
            <a:extLst>
              <a:ext uri="{FF2B5EF4-FFF2-40B4-BE49-F238E27FC236}">
                <a16:creationId xmlns:a16="http://schemas.microsoft.com/office/drawing/2014/main" id="{E9F27A24-8F37-3ED7-4970-356772D7C8FC}"/>
              </a:ext>
            </a:extLst>
          </p:cNvPr>
          <p:cNvSpPr>
            <a:spLocks noGrp="1"/>
          </p:cNvSpPr>
          <p:nvPr>
            <p:ph type="sldNum" sz="quarter" idx="12"/>
          </p:nvPr>
        </p:nvSpPr>
        <p:spPr/>
        <p:txBody>
          <a:bodyPr/>
          <a:lstStyle/>
          <a:p>
            <a:fld id="{DD40C559-0D42-4D76-92B1-8C19F3BDA397}" type="slidenum">
              <a:rPr lang="en-US" smtClean="0"/>
              <a:t>44</a:t>
            </a:fld>
            <a:endParaRPr lang="en-US"/>
          </a:p>
        </p:txBody>
      </p:sp>
      <p:sp>
        <p:nvSpPr>
          <p:cNvPr id="6" name="Content Placeholder 5">
            <a:extLst>
              <a:ext uri="{FF2B5EF4-FFF2-40B4-BE49-F238E27FC236}">
                <a16:creationId xmlns:a16="http://schemas.microsoft.com/office/drawing/2014/main" id="{037FD08A-694C-374A-0878-63D774524AA4}"/>
              </a:ext>
            </a:extLst>
          </p:cNvPr>
          <p:cNvSpPr txBox="1">
            <a:spLocks/>
          </p:cNvSpPr>
          <p:nvPr/>
        </p:nvSpPr>
        <p:spPr>
          <a:xfrm>
            <a:off x="533400" y="1733549"/>
            <a:ext cx="3180472" cy="4759326"/>
          </a:xfrm>
          <a:prstGeom prst="rect">
            <a:avLst/>
          </a:prstGeom>
          <a:solidFill>
            <a:schemeClr val="bg1">
              <a:lumMod val="85000"/>
            </a:schemeClr>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300" b="1" dirty="0">
                <a:solidFill>
                  <a:srgbClr val="D1002B"/>
                </a:solidFill>
                <a:effectLst/>
                <a:latin typeface="NotoSerif"/>
              </a:rPr>
              <a:t>Figure 9.16 </a:t>
            </a:r>
            <a:r>
              <a:rPr lang="en-GB" sz="1300" dirty="0">
                <a:solidFill>
                  <a:srgbClr val="3A3A47"/>
                </a:solidFill>
                <a:effectLst/>
                <a:latin typeface="Palatino" pitchFamily="2" charset="77"/>
              </a:rPr>
              <a:t>shows a business report displaying top employees and top stores ranked by sales revenue.</a:t>
            </a:r>
            <a:endParaRPr lang="en-GB" sz="1300" dirty="0"/>
          </a:p>
          <a:p>
            <a:r>
              <a:rPr lang="en-GB" sz="1300" dirty="0">
                <a:solidFill>
                  <a:srgbClr val="3A3A47"/>
                </a:solidFill>
                <a:latin typeface="Palatino" pitchFamily="2" charset="77"/>
              </a:rPr>
              <a:t>The sales revenue of the top employees is displayed both in tabular form and by a bar chart.</a:t>
            </a:r>
          </a:p>
          <a:p>
            <a:r>
              <a:rPr lang="en-GB" sz="1300" dirty="0">
                <a:solidFill>
                  <a:srgbClr val="3A3A47"/>
                </a:solidFill>
                <a:latin typeface="Palatino" pitchFamily="2" charset="77"/>
              </a:rPr>
              <a:t>The top store sales revenue is displayed in a tabular form and in a pie chart. </a:t>
            </a:r>
          </a:p>
          <a:p>
            <a:r>
              <a:rPr lang="en-GB" sz="1300" dirty="0">
                <a:solidFill>
                  <a:srgbClr val="3A3A47"/>
                </a:solidFill>
                <a:latin typeface="Palatino" pitchFamily="2" charset="77"/>
              </a:rPr>
              <a:t>Facts (measures) are displayed as numbers in the table and graphically as the size of the bars or pie slices. </a:t>
            </a:r>
          </a:p>
          <a:p>
            <a:r>
              <a:rPr lang="en-GB" sz="1300" dirty="0">
                <a:solidFill>
                  <a:srgbClr val="3A3A47"/>
                </a:solidFill>
                <a:effectLst/>
                <a:latin typeface="Palatino" pitchFamily="2" charset="77"/>
              </a:rPr>
              <a:t>The list of employee and store names are attributes from the </a:t>
            </a:r>
            <a:r>
              <a:rPr lang="en-GB" sz="1300" i="1" dirty="0">
                <a:solidFill>
                  <a:srgbClr val="3A3A47"/>
                </a:solidFill>
                <a:effectLst/>
                <a:latin typeface="Palatino" pitchFamily="2" charset="77"/>
              </a:rPr>
              <a:t>Employee </a:t>
            </a:r>
            <a:r>
              <a:rPr lang="en-GB" sz="1300" dirty="0">
                <a:solidFill>
                  <a:srgbClr val="3A3A47"/>
                </a:solidFill>
                <a:effectLst/>
                <a:latin typeface="Palatino" pitchFamily="2" charset="77"/>
              </a:rPr>
              <a:t>and </a:t>
            </a:r>
            <a:r>
              <a:rPr lang="en-GB" sz="1300" i="1" dirty="0">
                <a:solidFill>
                  <a:srgbClr val="3A3A47"/>
                </a:solidFill>
                <a:effectLst/>
                <a:latin typeface="Palatino" pitchFamily="2" charset="77"/>
              </a:rPr>
              <a:t>Store </a:t>
            </a:r>
            <a:r>
              <a:rPr lang="en-GB" sz="1300" dirty="0">
                <a:solidFill>
                  <a:srgbClr val="3A3A47"/>
                </a:solidFill>
                <a:effectLst/>
                <a:latin typeface="Palatino" pitchFamily="2" charset="77"/>
              </a:rPr>
              <a:t>dimensions, respectively </a:t>
            </a:r>
            <a:endParaRPr lang="en-GB" sz="1300" dirty="0">
              <a:effectLst/>
            </a:endParaRPr>
          </a:p>
          <a:p>
            <a:r>
              <a:rPr lang="en-GB" sz="1300" dirty="0">
                <a:solidFill>
                  <a:srgbClr val="3A3A47"/>
                </a:solidFill>
                <a:effectLst/>
                <a:latin typeface="Palatino" pitchFamily="2" charset="77"/>
              </a:rPr>
              <a:t>Although not displayed in this example, it would be common for the report to provide </a:t>
            </a:r>
            <a:r>
              <a:rPr lang="en-GB" sz="1300" dirty="0">
                <a:solidFill>
                  <a:srgbClr val="0070C0"/>
                </a:solidFill>
                <a:effectLst/>
                <a:latin typeface="Palatino" pitchFamily="2" charset="77"/>
              </a:rPr>
              <a:t>filters</a:t>
            </a:r>
            <a:r>
              <a:rPr lang="en-GB" sz="1300" dirty="0">
                <a:solidFill>
                  <a:srgbClr val="3A3A47"/>
                </a:solidFill>
                <a:effectLst/>
                <a:latin typeface="Palatino" pitchFamily="2" charset="77"/>
              </a:rPr>
              <a:t> allowing the business person to select specific attributes of either employees or stores for more detailed analysis (Ch. 14: </a:t>
            </a:r>
            <a:r>
              <a:rPr lang="en-GB" sz="1300" dirty="0">
                <a:solidFill>
                  <a:srgbClr val="3A3A47"/>
                </a:solidFill>
                <a:latin typeface="Palatino" pitchFamily="2" charset="77"/>
              </a:rPr>
              <a:t>GUI design options</a:t>
            </a:r>
            <a:r>
              <a:rPr lang="en-GB" sz="1300" dirty="0">
                <a:solidFill>
                  <a:srgbClr val="3A3A47"/>
                </a:solidFill>
                <a:effectLst/>
                <a:latin typeface="Palatino" pitchFamily="2" charset="77"/>
              </a:rPr>
              <a:t>) </a:t>
            </a:r>
            <a:r>
              <a:rPr lang="en-GB" sz="1300" dirty="0"/>
              <a:t>.</a:t>
            </a:r>
            <a:endParaRPr lang="en-GB" sz="1300" dirty="0">
              <a:solidFill>
                <a:srgbClr val="3A3A47"/>
              </a:solidFill>
              <a:latin typeface="Palatino" pitchFamily="2" charset="77"/>
            </a:endParaRPr>
          </a:p>
          <a:p>
            <a:endParaRPr lang="en-GB" sz="1300" dirty="0">
              <a:latin typeface="NotoSerif"/>
            </a:endParaRPr>
          </a:p>
          <a:p>
            <a:pPr marL="0" indent="0">
              <a:buFont typeface="Arial" panose="020B0604020202020204" pitchFamily="34" charset="0"/>
              <a:buNone/>
            </a:pPr>
            <a:endParaRPr lang="en-GB" sz="1300" dirty="0">
              <a:latin typeface="NotoSerif"/>
            </a:endParaRPr>
          </a:p>
        </p:txBody>
      </p:sp>
    </p:spTree>
    <p:extLst>
      <p:ext uri="{BB962C8B-B14F-4D97-AF65-F5344CB8AC3E}">
        <p14:creationId xmlns:p14="http://schemas.microsoft.com/office/powerpoint/2010/main" val="42898166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Mapping to an OLAP analysis</a:t>
            </a:r>
          </a:p>
        </p:txBody>
      </p:sp>
      <p:grpSp>
        <p:nvGrpSpPr>
          <p:cNvPr id="5" name="Group 4"/>
          <p:cNvGrpSpPr>
            <a:grpSpLocks noGrp="1" noUngrp="1" noChangeAspect="1"/>
          </p:cNvGrpSpPr>
          <p:nvPr/>
        </p:nvGrpSpPr>
        <p:grpSpPr>
          <a:xfrm>
            <a:off x="4484857" y="1508152"/>
            <a:ext cx="7061201" cy="5453944"/>
            <a:chOff x="3170238" y="1919288"/>
            <a:chExt cx="5851525" cy="4519612"/>
          </a:xfrm>
        </p:grpSpPr>
        <p:pic>
          <p:nvPicPr>
            <p:cNvPr id="3" name="Picture 2" descr="f09-17-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3170238" y="1919288"/>
              <a:ext cx="5851525" cy="4138612"/>
            </a:xfrm>
            <a:prstGeom prst="rect">
              <a:avLst/>
            </a:prstGeom>
            <a:noFill/>
            <a:ln>
              <a:noFill/>
            </a:ln>
          </p:spPr>
        </p:pic>
        <p:sp>
          <p:nvSpPr>
            <p:cNvPr id="4" name="Rectangle 3"/>
            <p:cNvSpPr/>
            <p:nvPr/>
          </p:nvSpPr>
          <p:spPr>
            <a:xfrm>
              <a:off x="3170238" y="6096000"/>
              <a:ext cx="5851525" cy="342900"/>
            </a:xfrm>
            <a:prstGeom prst="rect">
              <a:avLst/>
            </a:prstGeom>
            <a:noFill/>
            <a:ln>
              <a:noFill/>
            </a:ln>
          </p:spPr>
          <p:txBody>
            <a:bodyPr anchor="ctr">
              <a:normAutofit fontScale="92500" lnSpcReduction="10000"/>
            </a:bodyPr>
            <a:lstStyle/>
            <a:p>
              <a:pPr algn="ctr"/>
              <a:r>
                <a:rPr lang="en-US" sz="2400" dirty="0"/>
                <a:t>f09-17</a:t>
              </a:r>
            </a:p>
          </p:txBody>
        </p:sp>
      </p:grpSp>
      <p:sp>
        <p:nvSpPr>
          <p:cNvPr id="7" name="Slide Number Placeholder 6">
            <a:extLst>
              <a:ext uri="{FF2B5EF4-FFF2-40B4-BE49-F238E27FC236}">
                <a16:creationId xmlns:a16="http://schemas.microsoft.com/office/drawing/2014/main" id="{D5A074D1-92E2-700D-56FD-F2FAB9864505}"/>
              </a:ext>
            </a:extLst>
          </p:cNvPr>
          <p:cNvSpPr>
            <a:spLocks noGrp="1"/>
          </p:cNvSpPr>
          <p:nvPr>
            <p:ph type="sldNum" sz="quarter" idx="12"/>
          </p:nvPr>
        </p:nvSpPr>
        <p:spPr/>
        <p:txBody>
          <a:bodyPr/>
          <a:lstStyle/>
          <a:p>
            <a:fld id="{DD40C559-0D42-4D76-92B1-8C19F3BDA397}" type="slidenum">
              <a:rPr lang="en-US" smtClean="0"/>
              <a:t>45</a:t>
            </a:fld>
            <a:endParaRPr lang="en-US"/>
          </a:p>
        </p:txBody>
      </p:sp>
      <p:sp>
        <p:nvSpPr>
          <p:cNvPr id="6" name="Content Placeholder 5">
            <a:extLst>
              <a:ext uri="{FF2B5EF4-FFF2-40B4-BE49-F238E27FC236}">
                <a16:creationId xmlns:a16="http://schemas.microsoft.com/office/drawing/2014/main" id="{5AC685ED-1F16-2822-4DFE-1A932E7E7588}"/>
              </a:ext>
            </a:extLst>
          </p:cNvPr>
          <p:cNvSpPr txBox="1">
            <a:spLocks/>
          </p:cNvSpPr>
          <p:nvPr/>
        </p:nvSpPr>
        <p:spPr>
          <a:xfrm>
            <a:off x="533400" y="1733549"/>
            <a:ext cx="3278946" cy="4759326"/>
          </a:xfrm>
          <a:prstGeom prst="rect">
            <a:avLst/>
          </a:prstGeom>
          <a:solidFill>
            <a:schemeClr val="bg1">
              <a:lumMod val="85000"/>
            </a:schemeClr>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300" b="1" dirty="0">
                <a:solidFill>
                  <a:srgbClr val="D1002B"/>
                </a:solidFill>
                <a:effectLst/>
                <a:latin typeface="NotoSerif"/>
              </a:rPr>
              <a:t>Figure 9.17 </a:t>
            </a:r>
            <a:r>
              <a:rPr lang="en-GB" sz="1300" dirty="0">
                <a:solidFill>
                  <a:srgbClr val="3A3A47"/>
                </a:solidFill>
                <a:effectLst/>
                <a:latin typeface="Palatino" pitchFamily="2" charset="77"/>
              </a:rPr>
              <a:t>provides a view that a business user would see with a data discovery tool, OLAP cube, or spreadsheet pivot table. </a:t>
            </a:r>
            <a:endParaRPr lang="en-GB" sz="1300" dirty="0">
              <a:effectLst/>
            </a:endParaRPr>
          </a:p>
          <a:p>
            <a:r>
              <a:rPr lang="en-GB" sz="1300" dirty="0">
                <a:solidFill>
                  <a:srgbClr val="3A3A47"/>
                </a:solidFill>
                <a:latin typeface="Palatino" pitchFamily="2" charset="77"/>
              </a:rPr>
              <a:t>Dimensions are displayed as labels and headers in this type of interface </a:t>
            </a:r>
          </a:p>
          <a:p>
            <a:r>
              <a:rPr lang="en-GB" sz="1300" dirty="0">
                <a:solidFill>
                  <a:srgbClr val="3A3A47"/>
                </a:solidFill>
                <a:latin typeface="Palatino" pitchFamily="2" charset="77"/>
              </a:rPr>
              <a:t>In the example, the dimensions are the sales territories, product categories, product subcategories, and time (fiscal year).</a:t>
            </a:r>
          </a:p>
          <a:p>
            <a:r>
              <a:rPr lang="en-GB" sz="1300" dirty="0">
                <a:solidFill>
                  <a:srgbClr val="3A3A47"/>
                </a:solidFill>
                <a:latin typeface="Palatino" pitchFamily="2" charset="77"/>
              </a:rPr>
              <a:t>The main body of the report shows the actual sales revenue numbers.</a:t>
            </a:r>
          </a:p>
          <a:p>
            <a:r>
              <a:rPr lang="en-GB" sz="1300" dirty="0">
                <a:solidFill>
                  <a:srgbClr val="3A3A47"/>
                </a:solidFill>
                <a:latin typeface="Palatino" pitchFamily="2" charset="77"/>
              </a:rPr>
              <a:t>The example also shows, on the left under the measure group, the measures or facts listed, and under that the dimensions such as customer, date, employee, product, and sales territory.</a:t>
            </a:r>
          </a:p>
          <a:p>
            <a:pPr>
              <a:lnSpc>
                <a:spcPct val="100000"/>
              </a:lnSpc>
            </a:pPr>
            <a:r>
              <a:rPr lang="en-GB" sz="1300" dirty="0">
                <a:solidFill>
                  <a:srgbClr val="3A3A47"/>
                </a:solidFill>
                <a:latin typeface="Palatino" pitchFamily="2" charset="77"/>
              </a:rPr>
              <a:t>The visual aspects of the spreadsheet, pivot table, or OLAP cube are set up specifically to leverage the dimensional model. </a:t>
            </a:r>
          </a:p>
          <a:p>
            <a:endParaRPr lang="en-GB" sz="1300" dirty="0">
              <a:solidFill>
                <a:srgbClr val="3A3A47"/>
              </a:solidFill>
              <a:latin typeface="Palatino" pitchFamily="2" charset="77"/>
            </a:endParaRPr>
          </a:p>
          <a:p>
            <a:endParaRPr lang="en-GB" sz="1300" dirty="0">
              <a:solidFill>
                <a:srgbClr val="3A3A47"/>
              </a:solidFill>
              <a:latin typeface="Palatino" pitchFamily="2" charset="77"/>
            </a:endParaRPr>
          </a:p>
          <a:p>
            <a:endParaRPr lang="en-GB" sz="1300" dirty="0">
              <a:latin typeface="NotoSerif"/>
            </a:endParaRPr>
          </a:p>
          <a:p>
            <a:pPr marL="0" indent="0">
              <a:buFont typeface="Arial" panose="020B0604020202020204" pitchFamily="34" charset="0"/>
              <a:buNone/>
            </a:pPr>
            <a:endParaRPr lang="en-GB" sz="1300" dirty="0">
              <a:latin typeface="NotoSerif"/>
            </a:endParaRPr>
          </a:p>
        </p:txBody>
      </p:sp>
    </p:spTree>
    <p:extLst>
      <p:ext uri="{BB962C8B-B14F-4D97-AF65-F5344CB8AC3E}">
        <p14:creationId xmlns:p14="http://schemas.microsoft.com/office/powerpoint/2010/main" val="6231088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6" y="144649"/>
            <a:ext cx="10515600" cy="1325563"/>
          </a:xfrm>
        </p:spPr>
        <p:txBody>
          <a:bodyPr/>
          <a:lstStyle/>
          <a:p>
            <a:r>
              <a:rPr lang="en-US" b="1" dirty="0"/>
              <a:t>Types of fact tables</a:t>
            </a:r>
            <a:endParaRPr lang="en-US" b="1" dirty="0">
              <a:solidFill>
                <a:schemeClr val="tx1">
                  <a:lumMod val="50000"/>
                  <a:lumOff val="50000"/>
                </a:schemeClr>
              </a:solidFill>
            </a:endParaRPr>
          </a:p>
        </p:txBody>
      </p:sp>
      <p:sp>
        <p:nvSpPr>
          <p:cNvPr id="6" name="Content Placeholder 5">
            <a:extLst>
              <a:ext uri="{FF2B5EF4-FFF2-40B4-BE49-F238E27FC236}">
                <a16:creationId xmlns:a16="http://schemas.microsoft.com/office/drawing/2014/main" id="{D51498E3-6CBE-9B79-DC65-9F290097765A}"/>
              </a:ext>
            </a:extLst>
          </p:cNvPr>
          <p:cNvSpPr>
            <a:spLocks noGrp="1"/>
          </p:cNvSpPr>
          <p:nvPr>
            <p:ph sz="half" idx="1"/>
          </p:nvPr>
        </p:nvSpPr>
        <p:spPr>
          <a:xfrm>
            <a:off x="838196" y="1272988"/>
            <a:ext cx="10948259" cy="4706751"/>
          </a:xfrm>
        </p:spPr>
        <p:txBody>
          <a:bodyPr>
            <a:normAutofit/>
          </a:bodyPr>
          <a:lstStyle/>
          <a:p>
            <a:pPr marL="342900" indent="-342900"/>
            <a:r>
              <a:rPr lang="en-GB" sz="1800" dirty="0">
                <a:latin typeface="NotoSerif"/>
              </a:rPr>
              <a:t>There are three types of fact tables in dimensional </a:t>
            </a:r>
            <a:r>
              <a:rPr lang="en-GB" sz="1800" dirty="0" err="1">
                <a:latin typeface="NotoSerif"/>
              </a:rPr>
              <a:t>modeling</a:t>
            </a:r>
            <a:r>
              <a:rPr lang="en-GB" sz="1800" dirty="0">
                <a:latin typeface="NotoSerif"/>
              </a:rPr>
              <a:t>: transaction, periodic, and accumulating fact tables:</a:t>
            </a:r>
            <a:endParaRPr lang="en-GB" sz="2400" dirty="0">
              <a:latin typeface="NotoSerif"/>
            </a:endParaRPr>
          </a:p>
          <a:p>
            <a:pPr marL="1022350" indent="-317500">
              <a:buFont typeface="+mj-lt"/>
              <a:buAutoNum type="arabicPeriod"/>
            </a:pPr>
            <a:endParaRPr lang="en-GB" sz="2400" dirty="0">
              <a:latin typeface="NotoSerif"/>
            </a:endParaRPr>
          </a:p>
          <a:p>
            <a:pPr marL="342900" indent="-342900"/>
            <a:endParaRPr lang="en-GB" sz="2600" dirty="0">
              <a:latin typeface="NotoSerif"/>
            </a:endParaRPr>
          </a:p>
          <a:p>
            <a:pPr marL="342900" indent="-342900"/>
            <a:endParaRPr lang="en-GB" dirty="0">
              <a:latin typeface="NotoSerif"/>
            </a:endParaRPr>
          </a:p>
          <a:p>
            <a:pPr marL="342900" indent="-342900">
              <a:buFont typeface="Arial" panose="020B0604020202020204" pitchFamily="34" charset="0"/>
              <a:buChar char="•"/>
            </a:pPr>
            <a:endParaRPr lang="en-GB" sz="2800" dirty="0">
              <a:latin typeface="NotoSerif"/>
            </a:endParaRPr>
          </a:p>
          <a:p>
            <a:pPr marL="342900" indent="-342900">
              <a:buFont typeface="Arial" panose="020B0604020202020204" pitchFamily="34" charset="0"/>
              <a:buChar char="•"/>
            </a:pPr>
            <a:endParaRPr lang="en-GB" sz="2800" dirty="0">
              <a:latin typeface="NotoSerif"/>
            </a:endParaRPr>
          </a:p>
          <a:p>
            <a:pPr marL="342900" indent="-342900">
              <a:buFont typeface="Arial" panose="020B0604020202020204" pitchFamily="34" charset="0"/>
              <a:buChar char="•"/>
            </a:pPr>
            <a:endParaRPr lang="en-GB" sz="2800" dirty="0">
              <a:latin typeface="NotoSerif"/>
            </a:endParaRPr>
          </a:p>
        </p:txBody>
      </p:sp>
      <p:sp>
        <p:nvSpPr>
          <p:cNvPr id="3" name="TextBox 2">
            <a:extLst>
              <a:ext uri="{FF2B5EF4-FFF2-40B4-BE49-F238E27FC236}">
                <a16:creationId xmlns:a16="http://schemas.microsoft.com/office/drawing/2014/main" id="{8C7A36DB-6945-0684-FB29-65C67EB15999}"/>
              </a:ext>
            </a:extLst>
          </p:cNvPr>
          <p:cNvSpPr txBox="1"/>
          <p:nvPr/>
        </p:nvSpPr>
        <p:spPr>
          <a:xfrm>
            <a:off x="253209" y="1846823"/>
            <a:ext cx="3646507" cy="4770537"/>
          </a:xfrm>
          <a:prstGeom prst="rect">
            <a:avLst/>
          </a:prstGeom>
          <a:solidFill>
            <a:schemeClr val="accent1">
              <a:lumMod val="20000"/>
              <a:lumOff val="80000"/>
            </a:schemeClr>
          </a:solidFill>
        </p:spPr>
        <p:txBody>
          <a:bodyPr wrap="square" rtlCol="0">
            <a:spAutoFit/>
          </a:bodyPr>
          <a:lstStyle/>
          <a:p>
            <a:pPr algn="ctr"/>
            <a:r>
              <a:rPr lang="en-GB" sz="1600" b="1" dirty="0">
                <a:latin typeface="NotoSerif"/>
              </a:rPr>
              <a:t>Transaction Fact Tables</a:t>
            </a:r>
          </a:p>
          <a:p>
            <a:pPr algn="ctr"/>
            <a:endParaRPr lang="en-GB" sz="1600" b="1" dirty="0">
              <a:latin typeface="NotoSerif"/>
            </a:endParaRPr>
          </a:p>
          <a:p>
            <a:pPr marL="285750" indent="-285750">
              <a:buFont typeface="System Font Regular"/>
              <a:buChar char="-"/>
            </a:pPr>
            <a:r>
              <a:rPr lang="en-GB" sz="1600" dirty="0">
                <a:latin typeface="NotoSerif"/>
              </a:rPr>
              <a:t>The most common in dimensional </a:t>
            </a:r>
            <a:r>
              <a:rPr lang="en-GB" sz="1600" dirty="0" err="1">
                <a:latin typeface="NotoSerif"/>
              </a:rPr>
              <a:t>modeling</a:t>
            </a:r>
            <a:r>
              <a:rPr lang="en-GB" sz="1600" dirty="0">
                <a:latin typeface="NotoSerif"/>
              </a:rPr>
              <a:t>. </a:t>
            </a:r>
          </a:p>
          <a:p>
            <a:endParaRPr lang="en-GB" sz="1600" dirty="0">
              <a:latin typeface="NotoSerif"/>
            </a:endParaRPr>
          </a:p>
          <a:p>
            <a:pPr marL="285750" indent="-285750">
              <a:buFont typeface="System Font Regular"/>
              <a:buChar char="-"/>
            </a:pPr>
            <a:r>
              <a:rPr lang="en-GB" sz="1600" dirty="0">
                <a:latin typeface="NotoSerif"/>
              </a:rPr>
              <a:t>They record a business event or transaction, one record at a time, with all the data associated with the event.</a:t>
            </a:r>
          </a:p>
          <a:p>
            <a:endParaRPr lang="en-GB" sz="1600" dirty="0">
              <a:latin typeface="NotoSerif"/>
            </a:endParaRPr>
          </a:p>
          <a:p>
            <a:pPr marL="285750" indent="-285750">
              <a:buFont typeface="System Font Regular"/>
              <a:buChar char="-"/>
            </a:pPr>
            <a:r>
              <a:rPr lang="en-GB" sz="1600" dirty="0">
                <a:latin typeface="NotoSerif"/>
              </a:rPr>
              <a:t>An example is a sales transaction,  such as the purchase of a book on Amazon. The purchase is recorded in the transaction fact table for sales.</a:t>
            </a:r>
          </a:p>
          <a:p>
            <a:pPr marL="285750" indent="-285750">
              <a:buFont typeface="System Font Regular"/>
              <a:buChar char="-"/>
            </a:pPr>
            <a:endParaRPr lang="en-GB" sz="1600" dirty="0">
              <a:effectLst/>
              <a:latin typeface="NotoSerif"/>
            </a:endParaRPr>
          </a:p>
          <a:p>
            <a:pPr marL="285750" indent="-285750">
              <a:buFont typeface="System Font Regular"/>
              <a:buChar char="-"/>
            </a:pPr>
            <a:endParaRPr lang="en-GB" sz="1600" dirty="0">
              <a:latin typeface="NotoSerif"/>
            </a:endParaRPr>
          </a:p>
          <a:p>
            <a:pPr marL="285750" indent="-285750">
              <a:buFont typeface="System Font Regular"/>
              <a:buChar char="-"/>
            </a:pPr>
            <a:endParaRPr lang="en-GB" sz="1600" dirty="0">
              <a:effectLst/>
              <a:latin typeface="NotoSerif"/>
            </a:endParaRPr>
          </a:p>
          <a:p>
            <a:pPr marL="285750" indent="-285750">
              <a:buFont typeface="System Font Regular"/>
              <a:buChar char="-"/>
            </a:pPr>
            <a:endParaRPr lang="en-GB" sz="1600" dirty="0">
              <a:latin typeface="NotoSerif"/>
            </a:endParaRPr>
          </a:p>
          <a:p>
            <a:pPr marL="285750" indent="-285750">
              <a:buFont typeface="System Font Regular"/>
              <a:buChar char="-"/>
            </a:pPr>
            <a:endParaRPr lang="en-GB" sz="1600" dirty="0">
              <a:effectLst/>
              <a:latin typeface="NotoSerif"/>
            </a:endParaRPr>
          </a:p>
          <a:p>
            <a:pPr marL="285750" indent="-285750">
              <a:buFont typeface="System Font Regular"/>
              <a:buChar char="-"/>
            </a:pPr>
            <a:endParaRPr lang="en-GB" sz="1600" dirty="0">
              <a:effectLst/>
              <a:latin typeface="NotoSerif"/>
            </a:endParaRPr>
          </a:p>
        </p:txBody>
      </p:sp>
      <p:sp>
        <p:nvSpPr>
          <p:cNvPr id="4" name="TextBox 3">
            <a:extLst>
              <a:ext uri="{FF2B5EF4-FFF2-40B4-BE49-F238E27FC236}">
                <a16:creationId xmlns:a16="http://schemas.microsoft.com/office/drawing/2014/main" id="{B417267D-82E5-1699-9CCD-A49659258A4D}"/>
              </a:ext>
            </a:extLst>
          </p:cNvPr>
          <p:cNvSpPr txBox="1"/>
          <p:nvPr/>
        </p:nvSpPr>
        <p:spPr>
          <a:xfrm>
            <a:off x="4064034" y="1846823"/>
            <a:ext cx="3646507" cy="4770537"/>
          </a:xfrm>
          <a:prstGeom prst="rect">
            <a:avLst/>
          </a:prstGeom>
          <a:solidFill>
            <a:schemeClr val="accent1">
              <a:lumMod val="20000"/>
              <a:lumOff val="80000"/>
            </a:schemeClr>
          </a:solidFill>
        </p:spPr>
        <p:txBody>
          <a:bodyPr wrap="square" rtlCol="0">
            <a:spAutoFit/>
          </a:bodyPr>
          <a:lstStyle/>
          <a:p>
            <a:pPr algn="ctr"/>
            <a:r>
              <a:rPr lang="en-GB" sz="1600" b="1" dirty="0">
                <a:latin typeface="NotoSerif"/>
              </a:rPr>
              <a:t>Periodic Fact Tables</a:t>
            </a:r>
          </a:p>
          <a:p>
            <a:pPr algn="ctr"/>
            <a:endParaRPr lang="en-GB" sz="1600" b="1" dirty="0">
              <a:latin typeface="NotoSerif"/>
            </a:endParaRPr>
          </a:p>
          <a:p>
            <a:pPr marL="285750" indent="-285750">
              <a:buFont typeface="System Font Regular"/>
              <a:buChar char="-"/>
            </a:pPr>
            <a:r>
              <a:rPr lang="en-GB" sz="1600" dirty="0">
                <a:latin typeface="NotoSerif"/>
              </a:rPr>
              <a:t>They record snapshots of data for specific time, such as inventory levels at the end of a quarter or account balances at the end of the month. </a:t>
            </a:r>
          </a:p>
          <a:p>
            <a:endParaRPr lang="en-GB" sz="1600" dirty="0">
              <a:latin typeface="NotoSerif"/>
            </a:endParaRPr>
          </a:p>
          <a:p>
            <a:pPr marL="285750" indent="-285750">
              <a:buFont typeface="System Font Regular"/>
              <a:buChar char="-"/>
            </a:pPr>
            <a:r>
              <a:rPr lang="en-GB" sz="1600" dirty="0">
                <a:latin typeface="NotoSerif"/>
              </a:rPr>
              <a:t>Each row represents a fact at a specific point in time.</a:t>
            </a:r>
            <a:br>
              <a:rPr lang="en-GB" sz="1600" dirty="0">
                <a:solidFill>
                  <a:srgbClr val="3A3A47"/>
                </a:solidFill>
                <a:effectLst/>
                <a:latin typeface="Palatino" pitchFamily="2" charset="77"/>
              </a:rPr>
            </a:br>
            <a:endParaRPr lang="en-GB" sz="1600" dirty="0">
              <a:effectLst/>
            </a:endParaRPr>
          </a:p>
          <a:p>
            <a:endParaRPr lang="en-GB" sz="1600" dirty="0">
              <a:latin typeface="NotoSerif"/>
            </a:endParaRPr>
          </a:p>
          <a:p>
            <a:endParaRPr lang="en-GB" sz="1600" dirty="0">
              <a:latin typeface="NotoSerif"/>
            </a:endParaRPr>
          </a:p>
          <a:p>
            <a:endParaRPr lang="en-GB" sz="1600" dirty="0">
              <a:latin typeface="NotoSerif"/>
            </a:endParaRPr>
          </a:p>
          <a:p>
            <a:endParaRPr lang="en-GB" sz="1600" dirty="0">
              <a:latin typeface="NotoSerif"/>
            </a:endParaRPr>
          </a:p>
          <a:p>
            <a:endParaRPr lang="en-GB" sz="1600" dirty="0">
              <a:latin typeface="NotoSerif"/>
            </a:endParaRPr>
          </a:p>
          <a:p>
            <a:endParaRPr lang="en-GB" sz="1600" dirty="0">
              <a:latin typeface="NotoSerif"/>
            </a:endParaRPr>
          </a:p>
          <a:p>
            <a:endParaRPr lang="en-GB" sz="1600" dirty="0">
              <a:latin typeface="NotoSerif"/>
            </a:endParaRPr>
          </a:p>
          <a:p>
            <a:endParaRPr lang="en-GB" sz="1600" dirty="0">
              <a:latin typeface="NotoSerif"/>
            </a:endParaRPr>
          </a:p>
          <a:p>
            <a:endParaRPr lang="en-GB" sz="1600" dirty="0">
              <a:latin typeface="NotoSerif"/>
            </a:endParaRPr>
          </a:p>
        </p:txBody>
      </p:sp>
      <p:sp>
        <p:nvSpPr>
          <p:cNvPr id="5" name="TextBox 4">
            <a:extLst>
              <a:ext uri="{FF2B5EF4-FFF2-40B4-BE49-F238E27FC236}">
                <a16:creationId xmlns:a16="http://schemas.microsoft.com/office/drawing/2014/main" id="{4A7438B5-2854-FA85-7665-676E26C9F9B6}"/>
              </a:ext>
            </a:extLst>
          </p:cNvPr>
          <p:cNvSpPr txBox="1"/>
          <p:nvPr/>
        </p:nvSpPr>
        <p:spPr>
          <a:xfrm>
            <a:off x="7874859" y="1846823"/>
            <a:ext cx="3996160" cy="4708981"/>
          </a:xfrm>
          <a:prstGeom prst="rect">
            <a:avLst/>
          </a:prstGeom>
          <a:solidFill>
            <a:schemeClr val="accent1">
              <a:lumMod val="20000"/>
              <a:lumOff val="80000"/>
            </a:schemeClr>
          </a:solidFill>
        </p:spPr>
        <p:txBody>
          <a:bodyPr wrap="square" rtlCol="0">
            <a:spAutoFit/>
          </a:bodyPr>
          <a:lstStyle/>
          <a:p>
            <a:pPr algn="ctr"/>
            <a:r>
              <a:rPr lang="en-GB" sz="1600" b="1" dirty="0">
                <a:latin typeface="NotoSerif"/>
              </a:rPr>
              <a:t>Accumulating Fact Tables</a:t>
            </a:r>
          </a:p>
          <a:p>
            <a:pPr algn="ctr"/>
            <a:endParaRPr lang="en-GB" sz="800" b="1" dirty="0">
              <a:latin typeface="NotoSerif"/>
            </a:endParaRPr>
          </a:p>
          <a:p>
            <a:pPr marL="285750" indent="-285750">
              <a:buFont typeface="System Font Regular"/>
              <a:buChar char="-"/>
            </a:pPr>
            <a:r>
              <a:rPr lang="en-GB" sz="1600" dirty="0">
                <a:latin typeface="NotoSerif"/>
              </a:rPr>
              <a:t>They store a record for the entire lifetime of the event, showing the activity as it progresses. </a:t>
            </a:r>
          </a:p>
          <a:p>
            <a:endParaRPr lang="en-GB" sz="900" dirty="0">
              <a:latin typeface="NotoSerif"/>
            </a:endParaRPr>
          </a:p>
          <a:p>
            <a:pPr marL="285750" indent="-285750">
              <a:buFont typeface="System Font Regular"/>
              <a:buChar char="-"/>
            </a:pPr>
            <a:r>
              <a:rPr lang="en-GB" sz="1600" dirty="0">
                <a:latin typeface="NotoSerif"/>
              </a:rPr>
              <a:t>An example of this, using an internet sales order, is where you record the first event, the order, then you record subsequent dates and events such as when the order was placed, when a credit card transaction was processed, when the order was shipped, various states during the shipping, then finally when it is delivered to the customer. </a:t>
            </a:r>
          </a:p>
          <a:p>
            <a:endParaRPr lang="en-GB" sz="1100" dirty="0">
              <a:latin typeface="NotoSerif"/>
            </a:endParaRPr>
          </a:p>
          <a:p>
            <a:pPr marL="285750" indent="-285750">
              <a:buFont typeface="System Font Regular"/>
              <a:buChar char="-"/>
            </a:pPr>
            <a:r>
              <a:rPr lang="en-GB" sz="1600" dirty="0">
                <a:latin typeface="NotoSerif"/>
              </a:rPr>
              <a:t>These are called </a:t>
            </a:r>
            <a:r>
              <a:rPr lang="en-GB" sz="1600" dirty="0">
                <a:solidFill>
                  <a:srgbClr val="0070C0"/>
                </a:solidFill>
                <a:latin typeface="NotoSerif"/>
              </a:rPr>
              <a:t>role-playing date dimensions</a:t>
            </a:r>
            <a:r>
              <a:rPr lang="en-GB" sz="1600" dirty="0">
                <a:latin typeface="NotoSerif"/>
              </a:rPr>
              <a:t> with events referred to in our example as the order date, ship date, and delivered date. </a:t>
            </a:r>
          </a:p>
        </p:txBody>
      </p:sp>
      <p:sp>
        <p:nvSpPr>
          <p:cNvPr id="8" name="Slide Number Placeholder 7">
            <a:extLst>
              <a:ext uri="{FF2B5EF4-FFF2-40B4-BE49-F238E27FC236}">
                <a16:creationId xmlns:a16="http://schemas.microsoft.com/office/drawing/2014/main" id="{B61D2739-7E2B-81D3-C0BA-D2536ACEFAA8}"/>
              </a:ext>
            </a:extLst>
          </p:cNvPr>
          <p:cNvSpPr>
            <a:spLocks noGrp="1"/>
          </p:cNvSpPr>
          <p:nvPr>
            <p:ph type="sldNum" sz="quarter" idx="12"/>
          </p:nvPr>
        </p:nvSpPr>
        <p:spPr/>
        <p:txBody>
          <a:bodyPr/>
          <a:lstStyle/>
          <a:p>
            <a:fld id="{DD40C559-0D42-4D76-92B1-8C19F3BDA397}" type="slidenum">
              <a:rPr lang="en-US" smtClean="0"/>
              <a:t>46</a:t>
            </a:fld>
            <a:endParaRPr lang="en-US" dirty="0"/>
          </a:p>
        </p:txBody>
      </p:sp>
    </p:spTree>
    <p:extLst>
      <p:ext uri="{BB962C8B-B14F-4D97-AF65-F5344CB8AC3E}">
        <p14:creationId xmlns:p14="http://schemas.microsoft.com/office/powerpoint/2010/main" val="30497243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51498E3-6CBE-9B79-DC65-9F290097765A}"/>
              </a:ext>
            </a:extLst>
          </p:cNvPr>
          <p:cNvSpPr>
            <a:spLocks noGrp="1"/>
          </p:cNvSpPr>
          <p:nvPr>
            <p:ph sz="half" idx="1"/>
          </p:nvPr>
        </p:nvSpPr>
        <p:spPr>
          <a:xfrm>
            <a:off x="838196" y="1272988"/>
            <a:ext cx="10948259" cy="4706751"/>
          </a:xfrm>
        </p:spPr>
        <p:txBody>
          <a:bodyPr>
            <a:normAutofit/>
          </a:bodyPr>
          <a:lstStyle/>
          <a:p>
            <a:pPr marL="704850" indent="0">
              <a:buNone/>
            </a:pPr>
            <a:endParaRPr lang="en-GB" sz="2400" dirty="0">
              <a:latin typeface="NotoSerif"/>
            </a:endParaRPr>
          </a:p>
          <a:p>
            <a:pPr marL="342900" indent="-342900"/>
            <a:endParaRPr lang="en-GB" sz="2600" dirty="0">
              <a:latin typeface="NotoSerif"/>
            </a:endParaRPr>
          </a:p>
          <a:p>
            <a:pPr marL="342900" indent="-342900"/>
            <a:endParaRPr lang="en-GB" dirty="0">
              <a:latin typeface="NotoSerif"/>
            </a:endParaRPr>
          </a:p>
          <a:p>
            <a:pPr marL="342900" indent="-342900">
              <a:buFont typeface="Arial" panose="020B0604020202020204" pitchFamily="34" charset="0"/>
              <a:buChar char="•"/>
            </a:pPr>
            <a:endParaRPr lang="en-GB" sz="2800" dirty="0">
              <a:latin typeface="NotoSerif"/>
            </a:endParaRPr>
          </a:p>
          <a:p>
            <a:pPr marL="342900" indent="-342900">
              <a:buFont typeface="Arial" panose="020B0604020202020204" pitchFamily="34" charset="0"/>
              <a:buChar char="•"/>
            </a:pPr>
            <a:endParaRPr lang="en-GB" sz="2800" dirty="0">
              <a:latin typeface="NotoSerif"/>
            </a:endParaRPr>
          </a:p>
          <a:p>
            <a:pPr marL="342900" indent="-342900">
              <a:buFont typeface="Arial" panose="020B0604020202020204" pitchFamily="34" charset="0"/>
              <a:buChar char="•"/>
            </a:pPr>
            <a:endParaRPr lang="en-GB" sz="2800" dirty="0">
              <a:latin typeface="NotoSerif"/>
            </a:endParaRPr>
          </a:p>
        </p:txBody>
      </p:sp>
      <p:sp>
        <p:nvSpPr>
          <p:cNvPr id="8" name="Slide Number Placeholder 7">
            <a:extLst>
              <a:ext uri="{FF2B5EF4-FFF2-40B4-BE49-F238E27FC236}">
                <a16:creationId xmlns:a16="http://schemas.microsoft.com/office/drawing/2014/main" id="{B61D2739-7E2B-81D3-C0BA-D2536ACEFAA8}"/>
              </a:ext>
            </a:extLst>
          </p:cNvPr>
          <p:cNvSpPr>
            <a:spLocks noGrp="1"/>
          </p:cNvSpPr>
          <p:nvPr>
            <p:ph type="sldNum" sz="quarter" idx="12"/>
          </p:nvPr>
        </p:nvSpPr>
        <p:spPr/>
        <p:txBody>
          <a:bodyPr/>
          <a:lstStyle/>
          <a:p>
            <a:fld id="{DD40C559-0D42-4D76-92B1-8C19F3BDA397}" type="slidenum">
              <a:rPr lang="en-US" smtClean="0"/>
              <a:t>47</a:t>
            </a:fld>
            <a:endParaRPr lang="en-US" dirty="0"/>
          </a:p>
        </p:txBody>
      </p:sp>
      <p:pic>
        <p:nvPicPr>
          <p:cNvPr id="9" name="Picture 8">
            <a:extLst>
              <a:ext uri="{FF2B5EF4-FFF2-40B4-BE49-F238E27FC236}">
                <a16:creationId xmlns:a16="http://schemas.microsoft.com/office/drawing/2014/main" id="{86295F54-8C3C-F986-5B03-EB86D1EA32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0817" y="1294574"/>
            <a:ext cx="4637124" cy="5426901"/>
          </a:xfrm>
          <a:prstGeom prst="rect">
            <a:avLst/>
          </a:prstGeom>
        </p:spPr>
      </p:pic>
      <p:sp>
        <p:nvSpPr>
          <p:cNvPr id="14" name="Title 1">
            <a:extLst>
              <a:ext uri="{FF2B5EF4-FFF2-40B4-BE49-F238E27FC236}">
                <a16:creationId xmlns:a16="http://schemas.microsoft.com/office/drawing/2014/main" id="{2A435809-3F3D-914F-65E7-7474D6F4558E}"/>
              </a:ext>
            </a:extLst>
          </p:cNvPr>
          <p:cNvSpPr>
            <a:spLocks noGrp="1"/>
          </p:cNvSpPr>
          <p:nvPr>
            <p:ph type="title"/>
          </p:nvPr>
        </p:nvSpPr>
        <p:spPr>
          <a:xfrm>
            <a:off x="838196" y="144649"/>
            <a:ext cx="10515600" cy="1325563"/>
          </a:xfrm>
        </p:spPr>
        <p:txBody>
          <a:bodyPr/>
          <a:lstStyle/>
          <a:p>
            <a:r>
              <a:rPr lang="en-US" b="1" dirty="0"/>
              <a:t>Types of fact tables (Cont.)</a:t>
            </a:r>
            <a:endParaRPr lang="en-US" b="1" dirty="0">
              <a:solidFill>
                <a:schemeClr val="tx1">
                  <a:lumMod val="50000"/>
                  <a:lumOff val="50000"/>
                </a:schemeClr>
              </a:solidFill>
            </a:endParaRPr>
          </a:p>
        </p:txBody>
      </p:sp>
    </p:spTree>
    <p:extLst>
      <p:ext uri="{BB962C8B-B14F-4D97-AF65-F5344CB8AC3E}">
        <p14:creationId xmlns:p14="http://schemas.microsoft.com/office/powerpoint/2010/main" val="31184531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B61D2739-7E2B-81D3-C0BA-D2536ACEFAA8}"/>
              </a:ext>
            </a:extLst>
          </p:cNvPr>
          <p:cNvSpPr>
            <a:spLocks noGrp="1"/>
          </p:cNvSpPr>
          <p:nvPr>
            <p:ph type="sldNum" sz="quarter" idx="12"/>
          </p:nvPr>
        </p:nvSpPr>
        <p:spPr/>
        <p:txBody>
          <a:bodyPr/>
          <a:lstStyle/>
          <a:p>
            <a:fld id="{DD40C559-0D42-4D76-92B1-8C19F3BDA397}" type="slidenum">
              <a:rPr lang="en-US" smtClean="0"/>
              <a:t>48</a:t>
            </a:fld>
            <a:endParaRPr lang="en-US" dirty="0"/>
          </a:p>
        </p:txBody>
      </p:sp>
      <p:sp>
        <p:nvSpPr>
          <p:cNvPr id="14" name="Title 1">
            <a:extLst>
              <a:ext uri="{FF2B5EF4-FFF2-40B4-BE49-F238E27FC236}">
                <a16:creationId xmlns:a16="http://schemas.microsoft.com/office/drawing/2014/main" id="{2A435809-3F3D-914F-65E7-7474D6F4558E}"/>
              </a:ext>
            </a:extLst>
          </p:cNvPr>
          <p:cNvSpPr>
            <a:spLocks noGrp="1"/>
          </p:cNvSpPr>
          <p:nvPr>
            <p:ph type="title"/>
          </p:nvPr>
        </p:nvSpPr>
        <p:spPr>
          <a:xfrm>
            <a:off x="838196" y="144649"/>
            <a:ext cx="10515600" cy="1325563"/>
          </a:xfrm>
        </p:spPr>
        <p:txBody>
          <a:bodyPr/>
          <a:lstStyle/>
          <a:p>
            <a:r>
              <a:rPr lang="en-US" b="1" dirty="0"/>
              <a:t>Achieving Consistency</a:t>
            </a:r>
            <a:endParaRPr lang="en-US" b="1" dirty="0">
              <a:solidFill>
                <a:schemeClr val="tx1">
                  <a:lumMod val="50000"/>
                  <a:lumOff val="50000"/>
                </a:schemeClr>
              </a:solidFill>
            </a:endParaRPr>
          </a:p>
        </p:txBody>
      </p:sp>
      <p:sp>
        <p:nvSpPr>
          <p:cNvPr id="2" name="Content Placeholder 5">
            <a:extLst>
              <a:ext uri="{FF2B5EF4-FFF2-40B4-BE49-F238E27FC236}">
                <a16:creationId xmlns:a16="http://schemas.microsoft.com/office/drawing/2014/main" id="{E2518D42-1CE1-7EA9-2DBE-9DE98C4772CD}"/>
              </a:ext>
            </a:extLst>
          </p:cNvPr>
          <p:cNvSpPr txBox="1">
            <a:spLocks/>
          </p:cNvSpPr>
          <p:nvPr/>
        </p:nvSpPr>
        <p:spPr>
          <a:xfrm>
            <a:off x="533399" y="1470212"/>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NotoSerif"/>
              </a:rPr>
              <a:t>Keeping data consistent is a recurring theme in DW and BI. </a:t>
            </a:r>
            <a:r>
              <a:rPr lang="en-GB" sz="1800" dirty="0">
                <a:solidFill>
                  <a:srgbClr val="0070C0"/>
                </a:solidFill>
                <a:latin typeface="NotoSerif"/>
              </a:rPr>
              <a:t>Businesses that make decisions based on inconsistent data tend to make expensive mistakes</a:t>
            </a:r>
            <a:r>
              <a:rPr lang="en-GB" sz="1800" dirty="0">
                <a:latin typeface="NotoSerif"/>
              </a:rPr>
              <a:t>. </a:t>
            </a:r>
          </a:p>
          <a:p>
            <a:r>
              <a:rPr lang="en-GB" sz="1800" dirty="0">
                <a:latin typeface="NotoSerif"/>
              </a:rPr>
              <a:t>Data consistency leads us to one of the key differences between operational and DW/BI systems: that </a:t>
            </a:r>
            <a:r>
              <a:rPr lang="en-GB" sz="1800" dirty="0">
                <a:solidFill>
                  <a:srgbClr val="0070C0"/>
                </a:solidFill>
                <a:latin typeface="NotoSerif"/>
              </a:rPr>
              <a:t>the operational system only has to keep data consistent within itself</a:t>
            </a:r>
            <a:r>
              <a:rPr lang="en-GB" sz="1800" dirty="0">
                <a:latin typeface="NotoSerif"/>
              </a:rPr>
              <a:t>. </a:t>
            </a:r>
          </a:p>
          <a:p>
            <a:r>
              <a:rPr lang="en-GB" sz="1800" dirty="0">
                <a:latin typeface="NotoSerif"/>
              </a:rPr>
              <a:t>On the other hand, </a:t>
            </a:r>
            <a:r>
              <a:rPr lang="en-GB" sz="1800" dirty="0">
                <a:solidFill>
                  <a:srgbClr val="0070C0"/>
                </a:solidFill>
                <a:latin typeface="NotoSerif"/>
              </a:rPr>
              <a:t>a DW or BI environment needs to make the data consistent across multiple operational systems, and also, sometimes, external to the enterprise</a:t>
            </a:r>
            <a:r>
              <a:rPr lang="en-GB" sz="1800" dirty="0">
                <a:latin typeface="NotoSerif"/>
              </a:rPr>
              <a:t>. </a:t>
            </a:r>
          </a:p>
          <a:p>
            <a:pPr marL="0" indent="0">
              <a:buNone/>
            </a:pPr>
            <a:endParaRPr lang="en-GB" sz="2000" dirty="0">
              <a:latin typeface="NotoSerif"/>
            </a:endParaRPr>
          </a:p>
          <a:p>
            <a:pPr marL="0" indent="0">
              <a:buNone/>
            </a:pPr>
            <a:r>
              <a:rPr lang="en-GB" sz="1800" b="1" dirty="0">
                <a:solidFill>
                  <a:srgbClr val="C00000"/>
                </a:solidFill>
                <a:effectLst/>
                <a:latin typeface="NotoSerif"/>
              </a:rPr>
              <a:t>Conforming Dimensions </a:t>
            </a:r>
            <a:endParaRPr lang="en-GB" sz="2000" dirty="0">
              <a:latin typeface="NotoSerif"/>
            </a:endParaRPr>
          </a:p>
          <a:p>
            <a:r>
              <a:rPr lang="en-GB" sz="1800" dirty="0">
                <a:latin typeface="NotoSerif"/>
              </a:rPr>
              <a:t>This need for consistency brings us to conforming dimensions—</a:t>
            </a:r>
            <a:r>
              <a:rPr lang="en-GB" sz="1800" dirty="0">
                <a:solidFill>
                  <a:srgbClr val="0070C0"/>
                </a:solidFill>
                <a:latin typeface="NotoSerif"/>
              </a:rPr>
              <a:t>dimensions that are consistent and conformed across the enterprise.</a:t>
            </a:r>
            <a:r>
              <a:rPr lang="en-GB" sz="1800" dirty="0">
                <a:latin typeface="NotoSerif"/>
              </a:rPr>
              <a:t> </a:t>
            </a:r>
          </a:p>
          <a:p>
            <a:r>
              <a:rPr lang="en-GB" sz="1800" dirty="0">
                <a:latin typeface="NotoSerif"/>
              </a:rPr>
              <a:t>This ensures that any fact that links, for example, to the customer dimension, will get consistent customer information; all reporting and analytics is consistent because of these conformed dimensions. </a:t>
            </a:r>
          </a:p>
          <a:p>
            <a:endParaRPr lang="en-GB" sz="1800" dirty="0">
              <a:latin typeface="NotoSerif"/>
            </a:endParaRPr>
          </a:p>
          <a:p>
            <a:pPr marL="0" indent="0">
              <a:buNone/>
            </a:pPr>
            <a:endParaRPr lang="en-GB" sz="2000" dirty="0">
              <a:latin typeface="NotoSerif"/>
            </a:endParaRPr>
          </a:p>
          <a:p>
            <a:endParaRPr lang="en-GB" sz="2000" dirty="0">
              <a:solidFill>
                <a:srgbClr val="C00000"/>
              </a:solidFill>
              <a:latin typeface="NotoSerif"/>
            </a:endParaRPr>
          </a:p>
        </p:txBody>
      </p:sp>
    </p:spTree>
    <p:extLst>
      <p:ext uri="{BB962C8B-B14F-4D97-AF65-F5344CB8AC3E}">
        <p14:creationId xmlns:p14="http://schemas.microsoft.com/office/powerpoint/2010/main" val="25428712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B61D2739-7E2B-81D3-C0BA-D2536ACEFAA8}"/>
              </a:ext>
            </a:extLst>
          </p:cNvPr>
          <p:cNvSpPr>
            <a:spLocks noGrp="1"/>
          </p:cNvSpPr>
          <p:nvPr>
            <p:ph type="sldNum" sz="quarter" idx="12"/>
          </p:nvPr>
        </p:nvSpPr>
        <p:spPr/>
        <p:txBody>
          <a:bodyPr/>
          <a:lstStyle/>
          <a:p>
            <a:fld id="{DD40C559-0D42-4D76-92B1-8C19F3BDA397}" type="slidenum">
              <a:rPr lang="en-US" smtClean="0"/>
              <a:t>49</a:t>
            </a:fld>
            <a:endParaRPr lang="en-US" dirty="0"/>
          </a:p>
        </p:txBody>
      </p:sp>
      <p:sp>
        <p:nvSpPr>
          <p:cNvPr id="14" name="Title 1">
            <a:extLst>
              <a:ext uri="{FF2B5EF4-FFF2-40B4-BE49-F238E27FC236}">
                <a16:creationId xmlns:a16="http://schemas.microsoft.com/office/drawing/2014/main" id="{2A435809-3F3D-914F-65E7-7474D6F4558E}"/>
              </a:ext>
            </a:extLst>
          </p:cNvPr>
          <p:cNvSpPr>
            <a:spLocks noGrp="1"/>
          </p:cNvSpPr>
          <p:nvPr>
            <p:ph type="title"/>
          </p:nvPr>
        </p:nvSpPr>
        <p:spPr>
          <a:xfrm>
            <a:off x="838196" y="144649"/>
            <a:ext cx="10515600" cy="1325563"/>
          </a:xfrm>
        </p:spPr>
        <p:txBody>
          <a:bodyPr/>
          <a:lstStyle/>
          <a:p>
            <a:r>
              <a:rPr lang="en-US" b="1" dirty="0"/>
              <a:t>Achieving Consistency (Cont.)</a:t>
            </a:r>
            <a:endParaRPr lang="en-US" b="1" dirty="0">
              <a:solidFill>
                <a:schemeClr val="tx1">
                  <a:lumMod val="50000"/>
                  <a:lumOff val="50000"/>
                </a:schemeClr>
              </a:solidFill>
            </a:endParaRPr>
          </a:p>
        </p:txBody>
      </p:sp>
      <p:sp>
        <p:nvSpPr>
          <p:cNvPr id="2" name="Content Placeholder 5">
            <a:extLst>
              <a:ext uri="{FF2B5EF4-FFF2-40B4-BE49-F238E27FC236}">
                <a16:creationId xmlns:a16="http://schemas.microsoft.com/office/drawing/2014/main" id="{E2518D42-1CE1-7EA9-2DBE-9DE98C4772CD}"/>
              </a:ext>
            </a:extLst>
          </p:cNvPr>
          <p:cNvSpPr txBox="1">
            <a:spLocks/>
          </p:cNvSpPr>
          <p:nvPr/>
        </p:nvSpPr>
        <p:spPr>
          <a:xfrm>
            <a:off x="533398" y="1470211"/>
            <a:ext cx="10820397" cy="464272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dirty="0">
                <a:solidFill>
                  <a:srgbClr val="C00000"/>
                </a:solidFill>
                <a:effectLst/>
                <a:latin typeface="NotoSerif"/>
              </a:rPr>
              <a:t>Conforming Dimensions  (Cont.)</a:t>
            </a:r>
            <a:endParaRPr lang="en-GB" sz="2000" dirty="0">
              <a:latin typeface="NotoSerif"/>
            </a:endParaRPr>
          </a:p>
          <a:p>
            <a:r>
              <a:rPr lang="en-GB" sz="1800" dirty="0">
                <a:latin typeface="NotoSerif"/>
              </a:rPr>
              <a:t>There are several dimension-related terms used in the industry today:</a:t>
            </a:r>
          </a:p>
          <a:p>
            <a:pPr marL="584200" indent="-233363">
              <a:buFont typeface="System Font Regular"/>
              <a:buChar char="-"/>
            </a:pPr>
            <a:r>
              <a:rPr lang="en-GB" sz="1800" dirty="0">
                <a:latin typeface="NotoSerif"/>
              </a:rPr>
              <a:t>Master data management (MDM)</a:t>
            </a:r>
          </a:p>
          <a:p>
            <a:pPr marL="584200" indent="-233363">
              <a:buFont typeface="System Font Regular"/>
              <a:buChar char="-"/>
            </a:pPr>
            <a:r>
              <a:rPr lang="en-GB" sz="1800" dirty="0">
                <a:latin typeface="NotoSerif"/>
              </a:rPr>
              <a:t>Customer data integration (CDI)</a:t>
            </a:r>
          </a:p>
          <a:p>
            <a:pPr marL="584200" indent="-233363">
              <a:buFont typeface="System Font Regular"/>
              <a:buChar char="-"/>
            </a:pPr>
            <a:r>
              <a:rPr lang="en-GB" sz="1800" dirty="0">
                <a:latin typeface="NotoSerif"/>
              </a:rPr>
              <a:t>Product information management (PIM) </a:t>
            </a:r>
          </a:p>
          <a:p>
            <a:endParaRPr lang="en-GB" sz="1800" dirty="0">
              <a:latin typeface="NotoSerif"/>
            </a:endParaRPr>
          </a:p>
          <a:p>
            <a:r>
              <a:rPr lang="en-GB" sz="1800" dirty="0">
                <a:latin typeface="NotoSerif"/>
              </a:rPr>
              <a:t>There are other buzzwords used as well. </a:t>
            </a:r>
            <a:r>
              <a:rPr lang="en-GB" sz="1800" dirty="0">
                <a:solidFill>
                  <a:srgbClr val="0070C0"/>
                </a:solidFill>
                <a:latin typeface="NotoSerif"/>
              </a:rPr>
              <a:t>All of them </a:t>
            </a:r>
            <a:r>
              <a:rPr lang="en-GB" sz="1800" dirty="0" err="1">
                <a:solidFill>
                  <a:srgbClr val="0070C0"/>
                </a:solidFill>
                <a:latin typeface="NotoSerif"/>
              </a:rPr>
              <a:t>center</a:t>
            </a:r>
            <a:r>
              <a:rPr lang="en-GB" sz="1800" dirty="0">
                <a:solidFill>
                  <a:srgbClr val="0070C0"/>
                </a:solidFill>
                <a:latin typeface="NotoSerif"/>
              </a:rPr>
              <a:t> on the idea of creating a master list of customers, products, suppliers, organizations, locations, and time. All of these are dimensions, and all fall into the category of conforming the dimensions to be able to do reporting and analytics</a:t>
            </a:r>
            <a:r>
              <a:rPr lang="en-GB" sz="1800" dirty="0">
                <a:latin typeface="NotoSerif"/>
              </a:rPr>
              <a:t>. </a:t>
            </a:r>
          </a:p>
          <a:p>
            <a:r>
              <a:rPr lang="en-GB" sz="1800" dirty="0">
                <a:latin typeface="NotoSerif"/>
              </a:rPr>
              <a:t>You always define the dimensions at the most granular or detailed level possible. Sometimes that’s referred to as the atomic level. </a:t>
            </a:r>
          </a:p>
          <a:p>
            <a:r>
              <a:rPr lang="en-GB" sz="1800" dirty="0">
                <a:latin typeface="NotoSerif"/>
              </a:rPr>
              <a:t>And each conformed dimension has a surrogate key as the primary key, and every row in the dimension is unique. When you conform or make them consistent, you can get consistent reporting. </a:t>
            </a:r>
          </a:p>
          <a:p>
            <a:pPr marL="0" indent="0">
              <a:buNone/>
            </a:pPr>
            <a:endParaRPr lang="en-GB" sz="2000" dirty="0">
              <a:latin typeface="NotoSerif"/>
            </a:endParaRPr>
          </a:p>
          <a:p>
            <a:endParaRPr lang="en-GB" sz="2000" dirty="0">
              <a:solidFill>
                <a:srgbClr val="C00000"/>
              </a:solidFill>
              <a:latin typeface="NotoSerif"/>
            </a:endParaRPr>
          </a:p>
        </p:txBody>
      </p:sp>
    </p:spTree>
    <p:extLst>
      <p:ext uri="{BB962C8B-B14F-4D97-AF65-F5344CB8AC3E}">
        <p14:creationId xmlns:p14="http://schemas.microsoft.com/office/powerpoint/2010/main" val="1943681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High-Level View of a Dimensional Model </a:t>
            </a:r>
          </a:p>
        </p:txBody>
      </p:sp>
      <p:sp>
        <p:nvSpPr>
          <p:cNvPr id="8" name="TextBox 7">
            <a:extLst>
              <a:ext uri="{FF2B5EF4-FFF2-40B4-BE49-F238E27FC236}">
                <a16:creationId xmlns:a16="http://schemas.microsoft.com/office/drawing/2014/main" id="{486E0960-673E-D823-D410-1071DF0711B7}"/>
              </a:ext>
            </a:extLst>
          </p:cNvPr>
          <p:cNvSpPr txBox="1"/>
          <p:nvPr/>
        </p:nvSpPr>
        <p:spPr>
          <a:xfrm>
            <a:off x="667677" y="1690688"/>
            <a:ext cx="10968511" cy="4185761"/>
          </a:xfrm>
          <a:prstGeom prst="rect">
            <a:avLst/>
          </a:prstGeom>
          <a:noFill/>
        </p:spPr>
        <p:txBody>
          <a:bodyPr wrap="square" rtlCol="0">
            <a:spAutoFit/>
          </a:bodyPr>
          <a:lstStyle/>
          <a:p>
            <a:pPr marL="285750" indent="-285750">
              <a:buFont typeface="Arial" panose="020B0604020202020204" pitchFamily="34" charset="0"/>
              <a:buChar char="•"/>
            </a:pPr>
            <a:r>
              <a:rPr lang="en-GB" sz="2400" dirty="0">
                <a:latin typeface="NotoSerif"/>
              </a:rPr>
              <a:t>T</a:t>
            </a:r>
            <a:r>
              <a:rPr lang="en-GB" sz="2400" dirty="0">
                <a:effectLst/>
                <a:latin typeface="NotoSerif"/>
              </a:rPr>
              <a:t>here are two key entities in a dimensional model: </a:t>
            </a:r>
          </a:p>
          <a:p>
            <a:pPr marL="1392238" indent="-228600">
              <a:buFont typeface="Wingdings" pitchFamily="2" charset="2"/>
              <a:buChar char="§"/>
            </a:pPr>
            <a:r>
              <a:rPr lang="en-GB" sz="2400" dirty="0">
                <a:latin typeface="NotoSerif"/>
              </a:rPr>
              <a:t>F</a:t>
            </a:r>
            <a:r>
              <a:rPr lang="en-GB" sz="2400" dirty="0">
                <a:effectLst/>
                <a:latin typeface="NotoSerif"/>
              </a:rPr>
              <a:t>acts (measures). </a:t>
            </a:r>
          </a:p>
          <a:p>
            <a:pPr marL="1392238" indent="-228600">
              <a:buFont typeface="Wingdings" pitchFamily="2" charset="2"/>
              <a:buChar char="§"/>
            </a:pPr>
            <a:r>
              <a:rPr lang="en-GB" sz="2400" dirty="0">
                <a:effectLst/>
                <a:latin typeface="NotoSerif"/>
              </a:rPr>
              <a:t>Dimensions</a:t>
            </a:r>
            <a:r>
              <a:rPr lang="en-GB" sz="2400" dirty="0">
                <a:latin typeface="NotoSerif"/>
              </a:rPr>
              <a:t> </a:t>
            </a:r>
            <a:r>
              <a:rPr lang="en-GB" sz="2400" dirty="0">
                <a:effectLst/>
                <a:latin typeface="NotoSerif"/>
              </a:rPr>
              <a:t>(context).</a:t>
            </a:r>
          </a:p>
          <a:p>
            <a:pPr indent="317500"/>
            <a:endParaRPr lang="en-GB" sz="1400" dirty="0">
              <a:solidFill>
                <a:srgbClr val="3A3A47"/>
              </a:solidFill>
              <a:latin typeface="NotoSerif"/>
            </a:endParaRPr>
          </a:p>
          <a:p>
            <a:pPr marL="285750" indent="-285750">
              <a:buFont typeface="Arial" panose="020B0604020202020204" pitchFamily="34" charset="0"/>
              <a:buChar char="•"/>
            </a:pPr>
            <a:r>
              <a:rPr lang="en-GB" sz="2400" dirty="0">
                <a:latin typeface="NotoSerif"/>
              </a:rPr>
              <a:t>Example:</a:t>
            </a:r>
          </a:p>
          <a:p>
            <a:endParaRPr lang="en-GB" sz="2400" dirty="0">
              <a:latin typeface="NotoSerif"/>
            </a:endParaRPr>
          </a:p>
          <a:p>
            <a:pPr marL="1481138" indent="-406400"/>
            <a:r>
              <a:rPr lang="en-GB" dirty="0">
                <a:solidFill>
                  <a:schemeClr val="bg2">
                    <a:lumMod val="25000"/>
                  </a:schemeClr>
                </a:solidFill>
                <a:latin typeface="Palatino" pitchFamily="2" charset="77"/>
              </a:rPr>
              <a:t>• The fact </a:t>
            </a:r>
            <a:r>
              <a:rPr lang="en-GB" dirty="0" err="1">
                <a:solidFill>
                  <a:schemeClr val="bg2">
                    <a:lumMod val="25000"/>
                  </a:schemeClr>
                </a:solidFill>
                <a:latin typeface="Palatino" pitchFamily="2" charset="77"/>
              </a:rPr>
              <a:t>Tbl_Fact_Store_Sales</a:t>
            </a:r>
            <a:r>
              <a:rPr lang="en-GB" dirty="0">
                <a:solidFill>
                  <a:schemeClr val="bg2">
                    <a:lumMod val="25000"/>
                  </a:schemeClr>
                </a:solidFill>
                <a:latin typeface="Palatino" pitchFamily="2" charset="77"/>
              </a:rPr>
              <a:t> is at the core of the dimensional model.</a:t>
            </a:r>
          </a:p>
          <a:p>
            <a:pPr marL="1481138" indent="-406400"/>
            <a:r>
              <a:rPr lang="en-GB" dirty="0">
                <a:solidFill>
                  <a:schemeClr val="bg2">
                    <a:lumMod val="25000"/>
                  </a:schemeClr>
                </a:solidFill>
                <a:latin typeface="Palatino" pitchFamily="2" charset="77"/>
              </a:rPr>
              <a:t>• Four surrounding dimensions that define and put into context the store sales: </a:t>
            </a:r>
            <a:br>
              <a:rPr lang="en-GB" sz="1800" dirty="0">
                <a:solidFill>
                  <a:schemeClr val="bg2">
                    <a:lumMod val="25000"/>
                  </a:schemeClr>
                </a:solidFill>
                <a:effectLst/>
                <a:latin typeface="Palatino" pitchFamily="2" charset="77"/>
              </a:rPr>
            </a:br>
            <a:r>
              <a:rPr lang="en-GB" sz="1800" dirty="0">
                <a:solidFill>
                  <a:schemeClr val="bg2">
                    <a:lumMod val="25000"/>
                  </a:schemeClr>
                </a:solidFill>
                <a:effectLst/>
                <a:latin typeface="Palatino" pitchFamily="2" charset="77"/>
              </a:rPr>
              <a:t>- </a:t>
            </a:r>
            <a:r>
              <a:rPr lang="en-GB" i="1" dirty="0" err="1">
                <a:solidFill>
                  <a:schemeClr val="bg2">
                    <a:lumMod val="25000"/>
                  </a:schemeClr>
                </a:solidFill>
                <a:latin typeface="Palatino" pitchFamily="2" charset="77"/>
              </a:rPr>
              <a:t>Tbl_Dim_Item</a:t>
            </a:r>
            <a:r>
              <a:rPr lang="en-GB" dirty="0">
                <a:solidFill>
                  <a:schemeClr val="bg2">
                    <a:lumMod val="25000"/>
                  </a:schemeClr>
                </a:solidFill>
                <a:latin typeface="Palatino" pitchFamily="2" charset="77"/>
              </a:rPr>
              <a:t>, which is what products were sold.</a:t>
            </a:r>
          </a:p>
          <a:p>
            <a:pPr marL="1481138" indent="-406400"/>
            <a:r>
              <a:rPr lang="en-GB" sz="1800" i="1" dirty="0">
                <a:solidFill>
                  <a:schemeClr val="bg2">
                    <a:lumMod val="25000"/>
                  </a:schemeClr>
                </a:solidFill>
                <a:effectLst/>
                <a:latin typeface="Palatino" pitchFamily="2" charset="77"/>
              </a:rPr>
              <a:t>       - </a:t>
            </a:r>
            <a:r>
              <a:rPr lang="en-GB" sz="1800" i="1" dirty="0" err="1">
                <a:solidFill>
                  <a:schemeClr val="bg2">
                    <a:lumMod val="25000"/>
                  </a:schemeClr>
                </a:solidFill>
                <a:effectLst/>
                <a:latin typeface="Palatino" pitchFamily="2" charset="77"/>
              </a:rPr>
              <a:t>Tbl_Dim_Date</a:t>
            </a:r>
            <a:r>
              <a:rPr lang="en-GB" sz="1800" dirty="0">
                <a:solidFill>
                  <a:schemeClr val="bg2">
                    <a:lumMod val="25000"/>
                  </a:schemeClr>
                </a:solidFill>
                <a:effectLst/>
                <a:latin typeface="Palatino" pitchFamily="2" charset="77"/>
              </a:rPr>
              <a:t>, which is when those products were sold.</a:t>
            </a:r>
          </a:p>
          <a:p>
            <a:pPr marL="1481138" indent="-406400"/>
            <a:r>
              <a:rPr lang="en-GB" sz="1800" i="1" dirty="0">
                <a:solidFill>
                  <a:schemeClr val="bg2">
                    <a:lumMod val="25000"/>
                  </a:schemeClr>
                </a:solidFill>
                <a:effectLst/>
                <a:latin typeface="Palatino" pitchFamily="2" charset="77"/>
              </a:rPr>
              <a:t>       - </a:t>
            </a:r>
            <a:r>
              <a:rPr lang="en-GB" sz="1800" i="1" dirty="0" err="1">
                <a:solidFill>
                  <a:schemeClr val="bg2">
                    <a:lumMod val="25000"/>
                  </a:schemeClr>
                </a:solidFill>
                <a:effectLst/>
                <a:latin typeface="Palatino" pitchFamily="2" charset="77"/>
              </a:rPr>
              <a:t>Tbl_Dim_Customer</a:t>
            </a:r>
            <a:r>
              <a:rPr lang="en-GB" sz="1800" dirty="0">
                <a:solidFill>
                  <a:schemeClr val="bg2">
                    <a:lumMod val="25000"/>
                  </a:schemeClr>
                </a:solidFill>
                <a:effectLst/>
                <a:latin typeface="Palatino" pitchFamily="2" charset="77"/>
              </a:rPr>
              <a:t>, who bought the products.</a:t>
            </a:r>
          </a:p>
          <a:p>
            <a:pPr marL="1481138" indent="-406400"/>
            <a:r>
              <a:rPr lang="en-GB" dirty="0">
                <a:solidFill>
                  <a:schemeClr val="bg2">
                    <a:lumMod val="25000"/>
                  </a:schemeClr>
                </a:solidFill>
                <a:latin typeface="Palatino" pitchFamily="2" charset="77"/>
              </a:rPr>
              <a:t>       - </a:t>
            </a:r>
            <a:r>
              <a:rPr lang="en-GB" sz="1800" i="1" dirty="0" err="1">
                <a:solidFill>
                  <a:schemeClr val="bg2">
                    <a:lumMod val="25000"/>
                  </a:schemeClr>
                </a:solidFill>
                <a:effectLst/>
                <a:latin typeface="Palatino" pitchFamily="2" charset="77"/>
              </a:rPr>
              <a:t>Tbl_Dim_Buyer</a:t>
            </a:r>
            <a:r>
              <a:rPr lang="en-GB" sz="1800" dirty="0">
                <a:solidFill>
                  <a:schemeClr val="bg2">
                    <a:lumMod val="25000"/>
                  </a:schemeClr>
                </a:solidFill>
                <a:effectLst/>
                <a:latin typeface="Palatino" pitchFamily="2" charset="77"/>
              </a:rPr>
              <a:t>, who bought the product for the store </a:t>
            </a:r>
            <a:endParaRPr lang="en-GB" sz="2400" dirty="0">
              <a:solidFill>
                <a:schemeClr val="bg2">
                  <a:lumMod val="25000"/>
                </a:schemeClr>
              </a:solidFill>
              <a:effectLst/>
              <a:latin typeface="NotoSerif"/>
            </a:endParaRPr>
          </a:p>
          <a:p>
            <a:endParaRPr lang="en-GB" sz="2400" dirty="0">
              <a:solidFill>
                <a:srgbClr val="3A3A47"/>
              </a:solidFill>
              <a:effectLst/>
              <a:latin typeface="NotoSerif"/>
            </a:endParaRPr>
          </a:p>
        </p:txBody>
      </p:sp>
      <p:sp>
        <p:nvSpPr>
          <p:cNvPr id="4" name="Slide Number Placeholder 3">
            <a:extLst>
              <a:ext uri="{FF2B5EF4-FFF2-40B4-BE49-F238E27FC236}">
                <a16:creationId xmlns:a16="http://schemas.microsoft.com/office/drawing/2014/main" id="{9825A0DE-1E1B-F763-A3F3-9DD7D1CD1EDC}"/>
              </a:ext>
            </a:extLst>
          </p:cNvPr>
          <p:cNvSpPr>
            <a:spLocks noGrp="1"/>
          </p:cNvSpPr>
          <p:nvPr>
            <p:ph type="sldNum" sz="quarter" idx="12"/>
          </p:nvPr>
        </p:nvSpPr>
        <p:spPr/>
        <p:txBody>
          <a:bodyPr/>
          <a:lstStyle/>
          <a:p>
            <a:fld id="{DD40C559-0D42-4D76-92B1-8C19F3BDA397}" type="slidenum">
              <a:rPr lang="en-US" smtClean="0"/>
              <a:t>5</a:t>
            </a:fld>
            <a:endParaRPr lang="en-US"/>
          </a:p>
        </p:txBody>
      </p:sp>
    </p:spTree>
    <p:extLst>
      <p:ext uri="{BB962C8B-B14F-4D97-AF65-F5344CB8AC3E}">
        <p14:creationId xmlns:p14="http://schemas.microsoft.com/office/powerpoint/2010/main" val="12353372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B61D2739-7E2B-81D3-C0BA-D2536ACEFAA8}"/>
              </a:ext>
            </a:extLst>
          </p:cNvPr>
          <p:cNvSpPr>
            <a:spLocks noGrp="1"/>
          </p:cNvSpPr>
          <p:nvPr>
            <p:ph type="sldNum" sz="quarter" idx="12"/>
          </p:nvPr>
        </p:nvSpPr>
        <p:spPr/>
        <p:txBody>
          <a:bodyPr/>
          <a:lstStyle/>
          <a:p>
            <a:fld id="{DD40C559-0D42-4D76-92B1-8C19F3BDA397}" type="slidenum">
              <a:rPr lang="en-US" smtClean="0"/>
              <a:t>50</a:t>
            </a:fld>
            <a:endParaRPr lang="en-US" dirty="0"/>
          </a:p>
        </p:txBody>
      </p:sp>
      <p:sp>
        <p:nvSpPr>
          <p:cNvPr id="14" name="Title 1">
            <a:extLst>
              <a:ext uri="{FF2B5EF4-FFF2-40B4-BE49-F238E27FC236}">
                <a16:creationId xmlns:a16="http://schemas.microsoft.com/office/drawing/2014/main" id="{2A435809-3F3D-914F-65E7-7474D6F4558E}"/>
              </a:ext>
            </a:extLst>
          </p:cNvPr>
          <p:cNvSpPr>
            <a:spLocks noGrp="1"/>
          </p:cNvSpPr>
          <p:nvPr>
            <p:ph type="title"/>
          </p:nvPr>
        </p:nvSpPr>
        <p:spPr>
          <a:xfrm>
            <a:off x="838196" y="144649"/>
            <a:ext cx="10515600" cy="1325563"/>
          </a:xfrm>
        </p:spPr>
        <p:txBody>
          <a:bodyPr/>
          <a:lstStyle/>
          <a:p>
            <a:r>
              <a:rPr lang="en-US" b="1" dirty="0"/>
              <a:t>Achieving Consistency (Cont.)</a:t>
            </a:r>
            <a:endParaRPr lang="en-US" b="1" dirty="0">
              <a:solidFill>
                <a:schemeClr val="tx1">
                  <a:lumMod val="50000"/>
                  <a:lumOff val="50000"/>
                </a:schemeClr>
              </a:solidFill>
            </a:endParaRPr>
          </a:p>
        </p:txBody>
      </p:sp>
      <p:sp>
        <p:nvSpPr>
          <p:cNvPr id="2" name="Content Placeholder 5">
            <a:extLst>
              <a:ext uri="{FF2B5EF4-FFF2-40B4-BE49-F238E27FC236}">
                <a16:creationId xmlns:a16="http://schemas.microsoft.com/office/drawing/2014/main" id="{E2518D42-1CE1-7EA9-2DBE-9DE98C4772CD}"/>
              </a:ext>
            </a:extLst>
          </p:cNvPr>
          <p:cNvSpPr txBox="1">
            <a:spLocks/>
          </p:cNvSpPr>
          <p:nvPr/>
        </p:nvSpPr>
        <p:spPr>
          <a:xfrm>
            <a:off x="533398" y="1470211"/>
            <a:ext cx="10820397" cy="464272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dirty="0">
                <a:solidFill>
                  <a:srgbClr val="C00000"/>
                </a:solidFill>
                <a:effectLst/>
                <a:latin typeface="NotoSerif"/>
              </a:rPr>
              <a:t>Conforming Facts </a:t>
            </a:r>
            <a:endParaRPr lang="en-GB" sz="2000" dirty="0">
              <a:latin typeface="NotoSerif"/>
            </a:endParaRPr>
          </a:p>
          <a:p>
            <a:r>
              <a:rPr lang="en-GB" sz="1800" dirty="0">
                <a:latin typeface="NotoSerif"/>
              </a:rPr>
              <a:t>Accompanying conformed dimensions is conformed facts. </a:t>
            </a:r>
            <a:r>
              <a:rPr lang="en-GB" sz="1800" dirty="0">
                <a:solidFill>
                  <a:srgbClr val="0070C0"/>
                </a:solidFill>
                <a:latin typeface="NotoSerif"/>
              </a:rPr>
              <a:t>Conforming in this context also means standardizing—defining standard definitions for facts, measures, or key performance indicators (KPIs). </a:t>
            </a:r>
          </a:p>
          <a:p>
            <a:r>
              <a:rPr lang="en-GB" sz="1800" dirty="0">
                <a:latin typeface="NotoSerif"/>
              </a:rPr>
              <a:t>Defining a fact, measure, or KPI means </a:t>
            </a:r>
            <a:r>
              <a:rPr lang="en-GB" sz="1800" dirty="0">
                <a:solidFill>
                  <a:srgbClr val="0070C0"/>
                </a:solidFill>
                <a:latin typeface="NotoSerif"/>
              </a:rPr>
              <a:t>defining the business rules, formulas or algorithms, allocations, filters, and whatever else is necessary to transform a piece of data into a piece of information </a:t>
            </a:r>
            <a:r>
              <a:rPr lang="en-GB" sz="1800" dirty="0">
                <a:latin typeface="NotoSerif"/>
              </a:rPr>
              <a:t>that’s useful for the business. </a:t>
            </a:r>
            <a:endParaRPr lang="en-GB" sz="2000" dirty="0">
              <a:latin typeface="NotoSerif"/>
            </a:endParaRPr>
          </a:p>
          <a:p>
            <a:r>
              <a:rPr lang="en-GB" sz="1800" dirty="0">
                <a:latin typeface="NotoSerif"/>
              </a:rPr>
              <a:t>The examples include calculating revenue, profit, standard cost, price, margin, and so on. All of these calculations are done in businesses on a daily basis. </a:t>
            </a:r>
          </a:p>
          <a:p>
            <a:r>
              <a:rPr lang="en-GB" sz="1800" dirty="0">
                <a:latin typeface="NotoSerif"/>
              </a:rPr>
              <a:t>There are </a:t>
            </a:r>
            <a:r>
              <a:rPr lang="en-GB" sz="1800" dirty="0">
                <a:solidFill>
                  <a:srgbClr val="C00000"/>
                </a:solidFill>
                <a:latin typeface="NotoSerif"/>
              </a:rPr>
              <a:t>two traps to avoid </a:t>
            </a:r>
            <a:r>
              <a:rPr lang="en-GB" sz="1800" dirty="0">
                <a:latin typeface="NotoSerif"/>
              </a:rPr>
              <a:t>when it comes to standardizing facts: </a:t>
            </a:r>
            <a:r>
              <a:rPr lang="en-GB" sz="1800" b="1" dirty="0">
                <a:solidFill>
                  <a:srgbClr val="0070C0"/>
                </a:solidFill>
                <a:latin typeface="NotoSerif"/>
              </a:rPr>
              <a:t>“single version of the truth</a:t>
            </a:r>
            <a:r>
              <a:rPr lang="en-GB" sz="1800" b="1" dirty="0">
                <a:solidFill>
                  <a:schemeClr val="accent6">
                    <a:lumMod val="50000"/>
                  </a:schemeClr>
                </a:solidFill>
                <a:latin typeface="NotoSerif"/>
              </a:rPr>
              <a:t>” </a:t>
            </a:r>
            <a:r>
              <a:rPr lang="en-GB" sz="1800" dirty="0">
                <a:solidFill>
                  <a:schemeClr val="accent6">
                    <a:lumMod val="50000"/>
                  </a:schemeClr>
                </a:solidFill>
                <a:latin typeface="NotoSerif"/>
              </a:rPr>
              <a:t>and</a:t>
            </a:r>
            <a:r>
              <a:rPr lang="en-GB" sz="1800" b="1" dirty="0">
                <a:solidFill>
                  <a:schemeClr val="accent6">
                    <a:lumMod val="50000"/>
                  </a:schemeClr>
                </a:solidFill>
                <a:latin typeface="NotoSerif"/>
              </a:rPr>
              <a:t> </a:t>
            </a:r>
            <a:r>
              <a:rPr lang="en-GB" sz="1800" b="1" dirty="0">
                <a:solidFill>
                  <a:srgbClr val="0070C0"/>
                </a:solidFill>
                <a:latin typeface="NotoSerif"/>
              </a:rPr>
              <a:t>politics</a:t>
            </a:r>
            <a:r>
              <a:rPr lang="en-GB" sz="1800" dirty="0">
                <a:solidFill>
                  <a:schemeClr val="accent6">
                    <a:lumMod val="50000"/>
                  </a:schemeClr>
                </a:solidFill>
                <a:latin typeface="NotoSerif"/>
              </a:rPr>
              <a:t>. </a:t>
            </a:r>
          </a:p>
          <a:p>
            <a:r>
              <a:rPr lang="en-GB" sz="1800" dirty="0">
                <a:latin typeface="NotoSerif"/>
              </a:rPr>
              <a:t>First, it’s simplistic to think of one interpretation of a fact or measure or KPI. At an operational level, which means at the most detailed level of running a business, there are different interpretations or definitions of facts based on the business context. </a:t>
            </a:r>
          </a:p>
          <a:p>
            <a:r>
              <a:rPr lang="en-GB" sz="1800" dirty="0">
                <a:latin typeface="NotoSerif"/>
              </a:rPr>
              <a:t>This means you’re not going to get a single definition of a profit margin; </a:t>
            </a:r>
            <a:r>
              <a:rPr lang="en-GB" sz="1800" dirty="0">
                <a:solidFill>
                  <a:srgbClr val="0070C0"/>
                </a:solidFill>
                <a:latin typeface="NotoSerif"/>
              </a:rPr>
              <a:t>you’re going to get different definitions of profit margin for many different processes</a:t>
            </a:r>
            <a:r>
              <a:rPr lang="en-GB" sz="1800" dirty="0">
                <a:latin typeface="NotoSerif"/>
              </a:rPr>
              <a:t>. However, </a:t>
            </a:r>
            <a:r>
              <a:rPr lang="en-GB" sz="1800" dirty="0">
                <a:solidFill>
                  <a:srgbClr val="0070C0"/>
                </a:solidFill>
                <a:latin typeface="NotoSerif"/>
              </a:rPr>
              <a:t>each process needs to have the same measures across that process, which is where the consistency comes in</a:t>
            </a:r>
            <a:r>
              <a:rPr lang="en-GB" sz="1800" dirty="0">
                <a:latin typeface="NotoSerif"/>
              </a:rPr>
              <a:t>.</a:t>
            </a:r>
            <a:endParaRPr lang="en-GB" sz="1800" dirty="0">
              <a:solidFill>
                <a:schemeClr val="accent6">
                  <a:lumMod val="50000"/>
                </a:schemeClr>
              </a:solidFill>
              <a:latin typeface="NotoSerif"/>
            </a:endParaRPr>
          </a:p>
          <a:p>
            <a:pPr marL="0" indent="0">
              <a:buNone/>
            </a:pPr>
            <a:endParaRPr lang="en-GB" sz="1800" dirty="0">
              <a:solidFill>
                <a:schemeClr val="accent6">
                  <a:lumMod val="50000"/>
                </a:schemeClr>
              </a:solidFill>
              <a:latin typeface="NotoSerif"/>
            </a:endParaRPr>
          </a:p>
          <a:p>
            <a:endParaRPr lang="en-GB" sz="2000" dirty="0">
              <a:solidFill>
                <a:srgbClr val="C00000"/>
              </a:solidFill>
              <a:latin typeface="NotoSerif"/>
            </a:endParaRPr>
          </a:p>
        </p:txBody>
      </p:sp>
    </p:spTree>
    <p:extLst>
      <p:ext uri="{BB962C8B-B14F-4D97-AF65-F5344CB8AC3E}">
        <p14:creationId xmlns:p14="http://schemas.microsoft.com/office/powerpoint/2010/main" val="27030634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B61D2739-7E2B-81D3-C0BA-D2536ACEFAA8}"/>
              </a:ext>
            </a:extLst>
          </p:cNvPr>
          <p:cNvSpPr>
            <a:spLocks noGrp="1"/>
          </p:cNvSpPr>
          <p:nvPr>
            <p:ph type="sldNum" sz="quarter" idx="12"/>
          </p:nvPr>
        </p:nvSpPr>
        <p:spPr/>
        <p:txBody>
          <a:bodyPr/>
          <a:lstStyle/>
          <a:p>
            <a:fld id="{DD40C559-0D42-4D76-92B1-8C19F3BDA397}" type="slidenum">
              <a:rPr lang="en-US" smtClean="0"/>
              <a:t>51</a:t>
            </a:fld>
            <a:endParaRPr lang="en-US" dirty="0"/>
          </a:p>
        </p:txBody>
      </p:sp>
      <p:sp>
        <p:nvSpPr>
          <p:cNvPr id="14" name="Title 1">
            <a:extLst>
              <a:ext uri="{FF2B5EF4-FFF2-40B4-BE49-F238E27FC236}">
                <a16:creationId xmlns:a16="http://schemas.microsoft.com/office/drawing/2014/main" id="{2A435809-3F3D-914F-65E7-7474D6F4558E}"/>
              </a:ext>
            </a:extLst>
          </p:cNvPr>
          <p:cNvSpPr>
            <a:spLocks noGrp="1"/>
          </p:cNvSpPr>
          <p:nvPr>
            <p:ph type="title"/>
          </p:nvPr>
        </p:nvSpPr>
        <p:spPr>
          <a:xfrm>
            <a:off x="838196" y="144649"/>
            <a:ext cx="10515600" cy="1325563"/>
          </a:xfrm>
        </p:spPr>
        <p:txBody>
          <a:bodyPr/>
          <a:lstStyle/>
          <a:p>
            <a:r>
              <a:rPr lang="en-US" b="1" dirty="0"/>
              <a:t>Achieving Consistency (Cont.)</a:t>
            </a:r>
            <a:endParaRPr lang="en-US" b="1" dirty="0">
              <a:solidFill>
                <a:schemeClr val="tx1">
                  <a:lumMod val="50000"/>
                  <a:lumOff val="50000"/>
                </a:schemeClr>
              </a:solidFill>
            </a:endParaRPr>
          </a:p>
        </p:txBody>
      </p:sp>
      <p:sp>
        <p:nvSpPr>
          <p:cNvPr id="2" name="Content Placeholder 5">
            <a:extLst>
              <a:ext uri="{FF2B5EF4-FFF2-40B4-BE49-F238E27FC236}">
                <a16:creationId xmlns:a16="http://schemas.microsoft.com/office/drawing/2014/main" id="{E2518D42-1CE1-7EA9-2DBE-9DE98C4772CD}"/>
              </a:ext>
            </a:extLst>
          </p:cNvPr>
          <p:cNvSpPr txBox="1">
            <a:spLocks/>
          </p:cNvSpPr>
          <p:nvPr/>
        </p:nvSpPr>
        <p:spPr>
          <a:xfrm>
            <a:off x="533398" y="1470211"/>
            <a:ext cx="10820397" cy="464272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dirty="0">
                <a:solidFill>
                  <a:srgbClr val="C00000"/>
                </a:solidFill>
                <a:effectLst/>
                <a:latin typeface="NotoSerif"/>
              </a:rPr>
              <a:t>Conforming Facts (Cont.)</a:t>
            </a:r>
            <a:endParaRPr lang="en-GB" sz="2000" dirty="0">
              <a:latin typeface="NotoSerif"/>
            </a:endParaRPr>
          </a:p>
          <a:p>
            <a:r>
              <a:rPr lang="en-GB" sz="1800" dirty="0">
                <a:latin typeface="NotoSerif"/>
              </a:rPr>
              <a:t>The second trap to avoid is thinking that numbers are detached from politics. Often, technical people think that all they need to know about business rules, formulas, and algorithms is getting the numbers and writing them up. </a:t>
            </a:r>
          </a:p>
          <a:p>
            <a:r>
              <a:rPr lang="en-GB" sz="1800" dirty="0">
                <a:latin typeface="NotoSerif"/>
              </a:rPr>
              <a:t>The reality, however, is that there is a time-consuming process of getting everyone to agree on what those measures across the enterprise are. </a:t>
            </a:r>
          </a:p>
          <a:p>
            <a:r>
              <a:rPr lang="en-GB" sz="1800" dirty="0">
                <a:latin typeface="NotoSerif"/>
              </a:rPr>
              <a:t>If </a:t>
            </a:r>
            <a:r>
              <a:rPr lang="en-GB" sz="1800" dirty="0">
                <a:solidFill>
                  <a:srgbClr val="0070C0"/>
                </a:solidFill>
                <a:latin typeface="NotoSerif"/>
              </a:rPr>
              <a:t>the numbers have historically been manually calculated in spreadsheets, then the business rules and relationships need to be documented and used in designing the data model</a:t>
            </a:r>
            <a:r>
              <a:rPr lang="en-GB" sz="1800" dirty="0">
                <a:latin typeface="NotoSerif"/>
              </a:rPr>
              <a:t>. </a:t>
            </a:r>
          </a:p>
          <a:p>
            <a:r>
              <a:rPr lang="en-GB" sz="1800" dirty="0">
                <a:latin typeface="NotoSerif"/>
              </a:rPr>
              <a:t>Once a number is in a data model and shared, it’s visible, it’s transparent, and it has to be agreed upon. </a:t>
            </a:r>
          </a:p>
          <a:p>
            <a:r>
              <a:rPr lang="en-GB" sz="1800" dirty="0">
                <a:latin typeface="NotoSerif"/>
              </a:rPr>
              <a:t>Take the time to get the right measurements documented within your data model. </a:t>
            </a:r>
          </a:p>
        </p:txBody>
      </p:sp>
    </p:spTree>
    <p:extLst>
      <p:ext uri="{BB962C8B-B14F-4D97-AF65-F5344CB8AC3E}">
        <p14:creationId xmlns:p14="http://schemas.microsoft.com/office/powerpoint/2010/main" val="10823441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B61D2739-7E2B-81D3-C0BA-D2536ACEFAA8}"/>
              </a:ext>
            </a:extLst>
          </p:cNvPr>
          <p:cNvSpPr>
            <a:spLocks noGrp="1"/>
          </p:cNvSpPr>
          <p:nvPr>
            <p:ph type="sldNum" sz="quarter" idx="12"/>
          </p:nvPr>
        </p:nvSpPr>
        <p:spPr/>
        <p:txBody>
          <a:bodyPr/>
          <a:lstStyle/>
          <a:p>
            <a:fld id="{DD40C559-0D42-4D76-92B1-8C19F3BDA397}" type="slidenum">
              <a:rPr lang="en-US" smtClean="0"/>
              <a:t>52</a:t>
            </a:fld>
            <a:endParaRPr lang="en-US" dirty="0"/>
          </a:p>
        </p:txBody>
      </p:sp>
      <p:sp>
        <p:nvSpPr>
          <p:cNvPr id="14" name="Title 1">
            <a:extLst>
              <a:ext uri="{FF2B5EF4-FFF2-40B4-BE49-F238E27FC236}">
                <a16:creationId xmlns:a16="http://schemas.microsoft.com/office/drawing/2014/main" id="{2A435809-3F3D-914F-65E7-7474D6F4558E}"/>
              </a:ext>
            </a:extLst>
          </p:cNvPr>
          <p:cNvSpPr>
            <a:spLocks noGrp="1"/>
          </p:cNvSpPr>
          <p:nvPr>
            <p:ph type="title"/>
          </p:nvPr>
        </p:nvSpPr>
        <p:spPr>
          <a:xfrm>
            <a:off x="838196" y="144649"/>
            <a:ext cx="10515600" cy="1325563"/>
          </a:xfrm>
        </p:spPr>
        <p:txBody>
          <a:bodyPr/>
          <a:lstStyle/>
          <a:p>
            <a:r>
              <a:rPr lang="en-US" b="1" dirty="0"/>
              <a:t>Advanced Dimensions and Facts </a:t>
            </a:r>
            <a:endParaRPr lang="en-US" b="1" dirty="0">
              <a:solidFill>
                <a:schemeClr val="tx1">
                  <a:lumMod val="50000"/>
                  <a:lumOff val="50000"/>
                </a:schemeClr>
              </a:solidFill>
            </a:endParaRPr>
          </a:p>
        </p:txBody>
      </p:sp>
      <p:sp>
        <p:nvSpPr>
          <p:cNvPr id="2" name="Content Placeholder 5">
            <a:extLst>
              <a:ext uri="{FF2B5EF4-FFF2-40B4-BE49-F238E27FC236}">
                <a16:creationId xmlns:a16="http://schemas.microsoft.com/office/drawing/2014/main" id="{E2518D42-1CE1-7EA9-2DBE-9DE98C4772CD}"/>
              </a:ext>
            </a:extLst>
          </p:cNvPr>
          <p:cNvSpPr txBox="1">
            <a:spLocks/>
          </p:cNvSpPr>
          <p:nvPr/>
        </p:nvSpPr>
        <p:spPr>
          <a:xfrm>
            <a:off x="533398" y="1470211"/>
            <a:ext cx="10820397" cy="464272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800" dirty="0">
              <a:latin typeface="NotoSerif"/>
            </a:endParaRPr>
          </a:p>
        </p:txBody>
      </p:sp>
      <p:sp>
        <p:nvSpPr>
          <p:cNvPr id="3" name="Content Placeholder 5">
            <a:extLst>
              <a:ext uri="{FF2B5EF4-FFF2-40B4-BE49-F238E27FC236}">
                <a16:creationId xmlns:a16="http://schemas.microsoft.com/office/drawing/2014/main" id="{5DCDCE34-A352-D0B0-54B2-03D06B2C3DEE}"/>
              </a:ext>
            </a:extLst>
          </p:cNvPr>
          <p:cNvSpPr txBox="1">
            <a:spLocks/>
          </p:cNvSpPr>
          <p:nvPr/>
        </p:nvSpPr>
        <p:spPr>
          <a:xfrm>
            <a:off x="685798" y="1622611"/>
            <a:ext cx="10820397" cy="464272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NotoSerif"/>
              </a:rPr>
              <a:t>Dimensional </a:t>
            </a:r>
            <a:r>
              <a:rPr lang="en-GB" sz="1800" dirty="0" err="1">
                <a:latin typeface="NotoSerif"/>
              </a:rPr>
              <a:t>modeling</a:t>
            </a:r>
            <a:r>
              <a:rPr lang="en-GB" sz="1800" dirty="0">
                <a:latin typeface="NotoSerif"/>
              </a:rPr>
              <a:t> uses many concepts, relationships, and approaches in constructing some very sophisticated business models that support business processes. </a:t>
            </a:r>
          </a:p>
          <a:p>
            <a:r>
              <a:rPr lang="en-GB" sz="1800" dirty="0">
                <a:latin typeface="NotoSerif"/>
              </a:rPr>
              <a:t>Some of the terms used in dimensional </a:t>
            </a:r>
            <a:r>
              <a:rPr lang="en-GB" sz="1800" dirty="0" err="1">
                <a:latin typeface="NotoSerif"/>
              </a:rPr>
              <a:t>modeling</a:t>
            </a:r>
            <a:r>
              <a:rPr lang="en-GB" sz="1800" dirty="0">
                <a:latin typeface="NotoSerif"/>
              </a:rPr>
              <a:t>, like “degenerative,” can sound esoteric and obscure. </a:t>
            </a:r>
          </a:p>
          <a:p>
            <a:r>
              <a:rPr lang="en-GB" sz="1800" dirty="0">
                <a:latin typeface="NotoSerif"/>
              </a:rPr>
              <a:t>As you learn more about advanced dimensional </a:t>
            </a:r>
            <a:r>
              <a:rPr lang="en-GB" sz="1800" dirty="0" err="1">
                <a:latin typeface="NotoSerif"/>
              </a:rPr>
              <a:t>modeling</a:t>
            </a:r>
            <a:r>
              <a:rPr lang="en-GB" sz="1800" dirty="0">
                <a:latin typeface="NotoSerif"/>
              </a:rPr>
              <a:t> and need to implement it in the real world, however, you’ll see how important it is to understand these terms and how they apply. </a:t>
            </a:r>
          </a:p>
          <a:p>
            <a:r>
              <a:rPr lang="en-GB" sz="1800" dirty="0">
                <a:latin typeface="NotoSerif"/>
              </a:rPr>
              <a:t>It’s important to realize these aren’t just esoteric concepts, but are actually </a:t>
            </a:r>
            <a:r>
              <a:rPr lang="en-GB" sz="1800" dirty="0">
                <a:solidFill>
                  <a:srgbClr val="0070C0"/>
                </a:solidFill>
                <a:latin typeface="NotoSerif"/>
              </a:rPr>
              <a:t>very useful in representing the business and supporting the reporting and analytics</a:t>
            </a:r>
            <a:r>
              <a:rPr lang="en-GB" sz="1800" dirty="0">
                <a:latin typeface="NotoSerif"/>
              </a:rPr>
              <a:t>. </a:t>
            </a:r>
          </a:p>
        </p:txBody>
      </p:sp>
      <p:sp>
        <p:nvSpPr>
          <p:cNvPr id="5" name="TextBox 4">
            <a:extLst>
              <a:ext uri="{FF2B5EF4-FFF2-40B4-BE49-F238E27FC236}">
                <a16:creationId xmlns:a16="http://schemas.microsoft.com/office/drawing/2014/main" id="{7A064BF4-AA26-A6BE-674B-58BB729530CC}"/>
              </a:ext>
            </a:extLst>
          </p:cNvPr>
          <p:cNvSpPr txBox="1"/>
          <p:nvPr/>
        </p:nvSpPr>
        <p:spPr>
          <a:xfrm>
            <a:off x="1083734" y="4107934"/>
            <a:ext cx="6096000" cy="1477328"/>
          </a:xfrm>
          <a:prstGeom prst="rect">
            <a:avLst/>
          </a:prstGeom>
          <a:noFill/>
        </p:spPr>
        <p:txBody>
          <a:bodyPr wrap="square">
            <a:spAutoFit/>
          </a:bodyPr>
          <a:lstStyle/>
          <a:p>
            <a:pPr marL="285750" indent="-285750">
              <a:buFont typeface="System Font Regular"/>
              <a:buChar char="-"/>
            </a:pPr>
            <a:r>
              <a:rPr lang="en-GB" sz="1800" b="1" dirty="0">
                <a:solidFill>
                  <a:srgbClr val="3A3A47"/>
                </a:solidFill>
                <a:effectLst/>
                <a:latin typeface="NotoSerif"/>
              </a:rPr>
              <a:t>Date (or Calendar) Dimension</a:t>
            </a:r>
          </a:p>
          <a:p>
            <a:pPr marL="285750" indent="-285750">
              <a:buFont typeface="System Font Regular"/>
              <a:buChar char="-"/>
            </a:pPr>
            <a:r>
              <a:rPr lang="en-GB" sz="1800" b="1" dirty="0">
                <a:solidFill>
                  <a:srgbClr val="3A3A47"/>
                </a:solidFill>
                <a:effectLst/>
                <a:latin typeface="NotoSerif"/>
              </a:rPr>
              <a:t>Time Dimension </a:t>
            </a:r>
            <a:endParaRPr lang="en-GB" dirty="0">
              <a:effectLst/>
            </a:endParaRPr>
          </a:p>
          <a:p>
            <a:pPr marL="285750" indent="-285750">
              <a:buFont typeface="System Font Regular"/>
              <a:buChar char="-"/>
            </a:pPr>
            <a:r>
              <a:rPr lang="en-GB" sz="1800" b="1" dirty="0">
                <a:solidFill>
                  <a:srgbClr val="3A3A47"/>
                </a:solidFill>
                <a:effectLst/>
                <a:latin typeface="NotoSerif"/>
              </a:rPr>
              <a:t>Role Playing Dimensions </a:t>
            </a:r>
            <a:endParaRPr lang="en-GB" dirty="0">
              <a:effectLst/>
            </a:endParaRPr>
          </a:p>
          <a:p>
            <a:pPr marL="285750" indent="-285750">
              <a:buFont typeface="System Font Regular"/>
              <a:buChar char="-"/>
            </a:pPr>
            <a:r>
              <a:rPr lang="en-GB" sz="1800" b="1" dirty="0">
                <a:solidFill>
                  <a:srgbClr val="3A3A47"/>
                </a:solidFill>
                <a:effectLst/>
                <a:latin typeface="NotoSerif"/>
              </a:rPr>
              <a:t>Degenerative Dimensions</a:t>
            </a:r>
          </a:p>
          <a:p>
            <a:pPr marL="285750" indent="-285750">
              <a:buFont typeface="System Font Regular"/>
              <a:buChar char="-"/>
            </a:pPr>
            <a:r>
              <a:rPr lang="en-GB" sz="1800" b="1" dirty="0">
                <a:solidFill>
                  <a:srgbClr val="3A3A47"/>
                </a:solidFill>
                <a:effectLst/>
                <a:latin typeface="NotoSerif"/>
              </a:rPr>
              <a:t>Consolidated Fact Tables </a:t>
            </a:r>
            <a:endParaRPr lang="en-GB" dirty="0">
              <a:effectLst/>
            </a:endParaRPr>
          </a:p>
        </p:txBody>
      </p:sp>
    </p:spTree>
    <p:extLst>
      <p:ext uri="{BB962C8B-B14F-4D97-AF65-F5344CB8AC3E}">
        <p14:creationId xmlns:p14="http://schemas.microsoft.com/office/powerpoint/2010/main" val="34421822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Date dimension </a:t>
            </a:r>
            <a:endParaRPr lang="en-US" dirty="0"/>
          </a:p>
        </p:txBody>
      </p:sp>
      <p:grpSp>
        <p:nvGrpSpPr>
          <p:cNvPr id="5" name="Group 4"/>
          <p:cNvGrpSpPr>
            <a:grpSpLocks noGrp="1" noUngrp="1" noChangeAspect="1"/>
          </p:cNvGrpSpPr>
          <p:nvPr/>
        </p:nvGrpSpPr>
        <p:grpSpPr>
          <a:xfrm>
            <a:off x="8610600" y="1700743"/>
            <a:ext cx="3187700" cy="4519612"/>
            <a:chOff x="4502150" y="1919288"/>
            <a:chExt cx="3187700" cy="4519612"/>
          </a:xfrm>
        </p:grpSpPr>
        <p:pic>
          <p:nvPicPr>
            <p:cNvPr id="3" name="Picture 2" descr="f09-18-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4502150" y="1919288"/>
              <a:ext cx="3187700" cy="4138612"/>
            </a:xfrm>
            <a:prstGeom prst="rect">
              <a:avLst/>
            </a:prstGeom>
            <a:noFill/>
            <a:ln>
              <a:noFill/>
            </a:ln>
          </p:spPr>
        </p:pic>
        <p:sp>
          <p:nvSpPr>
            <p:cNvPr id="4" name="Rectangle 3"/>
            <p:cNvSpPr/>
            <p:nvPr/>
          </p:nvSpPr>
          <p:spPr>
            <a:xfrm>
              <a:off x="4502150" y="6096000"/>
              <a:ext cx="3187700" cy="342900"/>
            </a:xfrm>
            <a:prstGeom prst="rect">
              <a:avLst/>
            </a:prstGeom>
            <a:noFill/>
            <a:ln>
              <a:noFill/>
            </a:ln>
          </p:spPr>
          <p:txBody>
            <a:bodyPr anchor="ctr">
              <a:normAutofit fontScale="85000" lnSpcReduction="20000"/>
            </a:bodyPr>
            <a:lstStyle/>
            <a:p>
              <a:pPr algn="ctr"/>
              <a:r>
                <a:rPr lang="en-US" sz="2400" dirty="0"/>
                <a:t>f09-18</a:t>
              </a:r>
            </a:p>
          </p:txBody>
        </p:sp>
      </p:grpSp>
      <p:sp>
        <p:nvSpPr>
          <p:cNvPr id="7" name="Slide Number Placeholder 6">
            <a:extLst>
              <a:ext uri="{FF2B5EF4-FFF2-40B4-BE49-F238E27FC236}">
                <a16:creationId xmlns:a16="http://schemas.microsoft.com/office/drawing/2014/main" id="{699A6B01-74A9-EE5C-8CEB-A9DADE3670DE}"/>
              </a:ext>
            </a:extLst>
          </p:cNvPr>
          <p:cNvSpPr>
            <a:spLocks noGrp="1"/>
          </p:cNvSpPr>
          <p:nvPr>
            <p:ph type="sldNum" sz="quarter" idx="12"/>
          </p:nvPr>
        </p:nvSpPr>
        <p:spPr/>
        <p:txBody>
          <a:bodyPr/>
          <a:lstStyle/>
          <a:p>
            <a:fld id="{DD40C559-0D42-4D76-92B1-8C19F3BDA397}" type="slidenum">
              <a:rPr lang="en-US" smtClean="0"/>
              <a:t>53</a:t>
            </a:fld>
            <a:endParaRPr lang="en-US"/>
          </a:p>
        </p:txBody>
      </p:sp>
      <p:sp>
        <p:nvSpPr>
          <p:cNvPr id="9" name="Content Placeholder 5">
            <a:extLst>
              <a:ext uri="{FF2B5EF4-FFF2-40B4-BE49-F238E27FC236}">
                <a16:creationId xmlns:a16="http://schemas.microsoft.com/office/drawing/2014/main" id="{3D848BBA-B114-17ED-70E9-4E8E90CCD603}"/>
              </a:ext>
            </a:extLst>
          </p:cNvPr>
          <p:cNvSpPr txBox="1">
            <a:spLocks/>
          </p:cNvSpPr>
          <p:nvPr/>
        </p:nvSpPr>
        <p:spPr>
          <a:xfrm>
            <a:off x="393700" y="1700743"/>
            <a:ext cx="7480302" cy="479213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dirty="0">
                <a:solidFill>
                  <a:srgbClr val="3A3A47"/>
                </a:solidFill>
                <a:latin typeface="Palatino" pitchFamily="2" charset="77"/>
              </a:rPr>
              <a:t>Date dimensions are not only a best practice, but also a workhorse in dimensional </a:t>
            </a:r>
            <a:r>
              <a:rPr lang="en-GB" sz="1400" dirty="0" err="1">
                <a:solidFill>
                  <a:srgbClr val="3A3A47"/>
                </a:solidFill>
                <a:latin typeface="Palatino" pitchFamily="2" charset="77"/>
              </a:rPr>
              <a:t>modeling</a:t>
            </a:r>
            <a:r>
              <a:rPr lang="en-GB" sz="1400" dirty="0">
                <a:solidFill>
                  <a:srgbClr val="3A3A47"/>
                </a:solidFill>
                <a:latin typeface="Palatino" pitchFamily="2" charset="77"/>
              </a:rPr>
              <a:t> because </a:t>
            </a:r>
            <a:r>
              <a:rPr lang="en-GB" sz="1400" dirty="0">
                <a:solidFill>
                  <a:srgbClr val="0070C0"/>
                </a:solidFill>
                <a:latin typeface="Palatino" pitchFamily="2" charset="77"/>
              </a:rPr>
              <a:t>almost every fact has at least one date and most queries are examining a date-related measure</a:t>
            </a:r>
            <a:r>
              <a:rPr lang="en-GB" sz="1400" dirty="0">
                <a:solidFill>
                  <a:srgbClr val="3A3A47"/>
                </a:solidFill>
                <a:latin typeface="Palatino" pitchFamily="2" charset="77"/>
              </a:rPr>
              <a:t>. </a:t>
            </a:r>
            <a:r>
              <a:rPr lang="en-GB" sz="1400" dirty="0">
                <a:solidFill>
                  <a:srgbClr val="3A3A47"/>
                </a:solidFill>
                <a:effectLst/>
                <a:latin typeface="Palatino" pitchFamily="2" charset="77"/>
              </a:rPr>
              <a:t>That attribute may be stored as a </a:t>
            </a:r>
            <a:r>
              <a:rPr lang="en-GB" sz="1400" dirty="0">
                <a:solidFill>
                  <a:srgbClr val="3A3A47"/>
                </a:solidFill>
                <a:effectLst/>
                <a:latin typeface="Menlo" panose="020B0609030804020204" pitchFamily="49" charset="0"/>
              </a:rPr>
              <a:t>DATE </a:t>
            </a:r>
            <a:r>
              <a:rPr lang="en-GB" sz="1400" dirty="0">
                <a:solidFill>
                  <a:srgbClr val="3A3A47"/>
                </a:solidFill>
                <a:effectLst/>
                <a:latin typeface="Palatino" pitchFamily="2" charset="77"/>
              </a:rPr>
              <a:t>data type “2004-10-27,” more commonly as a </a:t>
            </a:r>
            <a:r>
              <a:rPr lang="en-GB" sz="1400" dirty="0">
                <a:solidFill>
                  <a:srgbClr val="3A3A47"/>
                </a:solidFill>
                <a:effectLst/>
                <a:latin typeface="Menlo" panose="020B0609030804020204" pitchFamily="49" charset="0"/>
              </a:rPr>
              <a:t>DATETIME </a:t>
            </a:r>
            <a:r>
              <a:rPr lang="en-GB" sz="1400" dirty="0">
                <a:solidFill>
                  <a:srgbClr val="3A3A47"/>
                </a:solidFill>
                <a:effectLst/>
                <a:latin typeface="Palatino" pitchFamily="2" charset="77"/>
              </a:rPr>
              <a:t>data type in the format “2004-10-27 23:40:01.918”.</a:t>
            </a:r>
            <a:endParaRPr lang="en-GB" sz="1400" b="1" dirty="0">
              <a:solidFill>
                <a:srgbClr val="C00000"/>
              </a:solidFill>
              <a:latin typeface="NotoSerif"/>
            </a:endParaRPr>
          </a:p>
          <a:p>
            <a:pPr marL="0" indent="0">
              <a:buNone/>
            </a:pPr>
            <a:r>
              <a:rPr lang="en-GB" sz="1800" b="1" dirty="0">
                <a:solidFill>
                  <a:srgbClr val="C00000"/>
                </a:solidFill>
                <a:latin typeface="NotoSerif"/>
              </a:rPr>
              <a:t>Designing a Date Dimension</a:t>
            </a:r>
            <a:endParaRPr lang="en-GB" sz="100" dirty="0">
              <a:latin typeface="NotoSerif"/>
            </a:endParaRPr>
          </a:p>
          <a:p>
            <a:r>
              <a:rPr lang="en-GB" sz="1400" b="1" dirty="0">
                <a:solidFill>
                  <a:srgbClr val="D1002B"/>
                </a:solidFill>
                <a:effectLst/>
                <a:latin typeface="NotoSerif"/>
              </a:rPr>
              <a:t>Figure 9.18 </a:t>
            </a:r>
            <a:r>
              <a:rPr lang="en-GB" sz="1400" dirty="0">
                <a:solidFill>
                  <a:srgbClr val="3A3A47"/>
                </a:solidFill>
                <a:effectLst/>
                <a:latin typeface="Palatino" pitchFamily="2" charset="77"/>
              </a:rPr>
              <a:t>depicts a fact table (</a:t>
            </a:r>
            <a:r>
              <a:rPr lang="en-GB" sz="1400" i="1" dirty="0" err="1">
                <a:solidFill>
                  <a:srgbClr val="3A3A47"/>
                </a:solidFill>
                <a:effectLst/>
                <a:latin typeface="Palatino" pitchFamily="2" charset="77"/>
              </a:rPr>
              <a:t>Fact_Store_Sales</a:t>
            </a:r>
            <a:r>
              <a:rPr lang="en-GB" sz="1400" dirty="0">
                <a:solidFill>
                  <a:srgbClr val="3A3A47"/>
                </a:solidFill>
                <a:effectLst/>
                <a:latin typeface="Palatino" pitchFamily="2" charset="77"/>
              </a:rPr>
              <a:t>) with a foreign key (</a:t>
            </a:r>
            <a:r>
              <a:rPr lang="en-GB" sz="1400" i="1" dirty="0" err="1">
                <a:solidFill>
                  <a:srgbClr val="3A3A47"/>
                </a:solidFill>
                <a:effectLst/>
                <a:latin typeface="Palatino" pitchFamily="2" charset="77"/>
              </a:rPr>
              <a:t>Date_SK</a:t>
            </a:r>
            <a:r>
              <a:rPr lang="en-GB" sz="1400" dirty="0">
                <a:solidFill>
                  <a:srgbClr val="3A3A47"/>
                </a:solidFill>
                <a:effectLst/>
                <a:latin typeface="Palatino" pitchFamily="2" charset="77"/>
              </a:rPr>
              <a:t>) linking to a calendar date dimension (</a:t>
            </a:r>
            <a:r>
              <a:rPr lang="en-GB" sz="1400" i="1" dirty="0" err="1">
                <a:solidFill>
                  <a:srgbClr val="3A3A47"/>
                </a:solidFill>
                <a:effectLst/>
                <a:latin typeface="Palatino" pitchFamily="2" charset="77"/>
              </a:rPr>
              <a:t>Dim_Date</a:t>
            </a:r>
            <a:r>
              <a:rPr lang="en-GB" sz="1400" dirty="0">
                <a:solidFill>
                  <a:srgbClr val="3A3A47"/>
                </a:solidFill>
                <a:effectLst/>
                <a:latin typeface="Palatino" pitchFamily="2" charset="77"/>
              </a:rPr>
              <a:t>). </a:t>
            </a:r>
          </a:p>
          <a:p>
            <a:r>
              <a:rPr lang="en-GB" sz="1400" dirty="0">
                <a:solidFill>
                  <a:srgbClr val="3A3A47"/>
                </a:solidFill>
                <a:latin typeface="Palatino" pitchFamily="2" charset="77"/>
              </a:rPr>
              <a:t>Although the composition of a data dimension varies between enterprises based on filters and date headings for reports used by business people, the </a:t>
            </a:r>
            <a:r>
              <a:rPr lang="en-GB" sz="1400" dirty="0">
                <a:solidFill>
                  <a:srgbClr val="0070C0"/>
                </a:solidFill>
                <a:latin typeface="Palatino" pitchFamily="2" charset="77"/>
              </a:rPr>
              <a:t>designs follow specific design standards and conventions</a:t>
            </a:r>
            <a:r>
              <a:rPr lang="en-GB" sz="1400" dirty="0">
                <a:solidFill>
                  <a:srgbClr val="3A3A47"/>
                </a:solidFill>
                <a:latin typeface="Palatino" pitchFamily="2" charset="77"/>
              </a:rPr>
              <a:t>. </a:t>
            </a:r>
          </a:p>
          <a:p>
            <a:r>
              <a:rPr lang="en-GB" sz="1400" dirty="0">
                <a:solidFill>
                  <a:srgbClr val="3A3A47"/>
                </a:solidFill>
                <a:effectLst/>
                <a:latin typeface="Palatino" pitchFamily="2" charset="77"/>
              </a:rPr>
              <a:t>The two columns that are mandatory in a date dimension are the primary key and a full date value. In our example, these are </a:t>
            </a:r>
            <a:r>
              <a:rPr lang="en-GB" sz="1400" i="1" dirty="0" err="1">
                <a:solidFill>
                  <a:srgbClr val="3A3A47"/>
                </a:solidFill>
                <a:effectLst/>
                <a:latin typeface="Palatino" pitchFamily="2" charset="77"/>
              </a:rPr>
              <a:t>Date_SK</a:t>
            </a:r>
            <a:r>
              <a:rPr lang="en-GB" sz="1400" i="1" dirty="0">
                <a:solidFill>
                  <a:srgbClr val="3A3A47"/>
                </a:solidFill>
                <a:effectLst/>
                <a:latin typeface="Palatino" pitchFamily="2" charset="77"/>
              </a:rPr>
              <a:t> </a:t>
            </a:r>
            <a:r>
              <a:rPr lang="en-GB" sz="1400" dirty="0">
                <a:solidFill>
                  <a:srgbClr val="3A3A47"/>
                </a:solidFill>
                <a:effectLst/>
                <a:latin typeface="Palatino" pitchFamily="2" charset="77"/>
              </a:rPr>
              <a:t>the primary (and surrogate) key, and </a:t>
            </a:r>
            <a:r>
              <a:rPr lang="en-GB" sz="1400" i="1" dirty="0" err="1">
                <a:solidFill>
                  <a:srgbClr val="3A3A47"/>
                </a:solidFill>
                <a:effectLst/>
                <a:latin typeface="Palatino" pitchFamily="2" charset="77"/>
              </a:rPr>
              <a:t>Date_Value</a:t>
            </a:r>
            <a:r>
              <a:rPr lang="en-GB" sz="1400" i="1" dirty="0">
                <a:solidFill>
                  <a:srgbClr val="3A3A47"/>
                </a:solidFill>
                <a:effectLst/>
                <a:latin typeface="Palatino" pitchFamily="2" charset="77"/>
              </a:rPr>
              <a:t> </a:t>
            </a:r>
            <a:r>
              <a:rPr lang="en-GB" sz="1400" dirty="0">
                <a:solidFill>
                  <a:srgbClr val="3A3A47"/>
                </a:solidFill>
                <a:effectLst/>
                <a:latin typeface="Palatino" pitchFamily="2" charset="77"/>
              </a:rPr>
              <a:t>full date value. </a:t>
            </a:r>
            <a:endParaRPr lang="en-GB" sz="1400" dirty="0">
              <a:solidFill>
                <a:srgbClr val="3A3A47"/>
              </a:solidFill>
              <a:latin typeface="Palatino" pitchFamily="2" charset="77"/>
            </a:endParaRPr>
          </a:p>
          <a:p>
            <a:r>
              <a:rPr lang="en-GB" sz="1400" dirty="0">
                <a:solidFill>
                  <a:srgbClr val="3A3A47"/>
                </a:solidFill>
                <a:latin typeface="Palatino" pitchFamily="2" charset="77"/>
              </a:rPr>
              <a:t>For the first mandatory column, primary key, the date dimension is the one </a:t>
            </a:r>
            <a:r>
              <a:rPr lang="en-GB" sz="1400" dirty="0">
                <a:solidFill>
                  <a:srgbClr val="0070C0"/>
                </a:solidFill>
                <a:latin typeface="Palatino" pitchFamily="2" charset="77"/>
              </a:rPr>
              <a:t>exception</a:t>
            </a:r>
            <a:r>
              <a:rPr lang="en-GB" sz="1400" dirty="0">
                <a:solidFill>
                  <a:srgbClr val="3A3A47"/>
                </a:solidFill>
                <a:latin typeface="Palatino" pitchFamily="2" charset="77"/>
              </a:rPr>
              <a:t> to the dimensional </a:t>
            </a:r>
            <a:r>
              <a:rPr lang="en-GB" sz="1400" dirty="0" err="1">
                <a:solidFill>
                  <a:srgbClr val="3A3A47"/>
                </a:solidFill>
                <a:latin typeface="Palatino" pitchFamily="2" charset="77"/>
              </a:rPr>
              <a:t>modeling</a:t>
            </a:r>
            <a:r>
              <a:rPr lang="en-GB" sz="1400" dirty="0">
                <a:solidFill>
                  <a:srgbClr val="3A3A47"/>
                </a:solidFill>
                <a:latin typeface="Palatino" pitchFamily="2" charset="77"/>
              </a:rPr>
              <a:t> rule that a dimensional table’s surrogate key should be a </a:t>
            </a:r>
            <a:r>
              <a:rPr lang="en-GB" sz="1400" dirty="0">
                <a:solidFill>
                  <a:srgbClr val="0070C0"/>
                </a:solidFill>
                <a:latin typeface="Palatino" pitchFamily="2" charset="77"/>
              </a:rPr>
              <a:t>meaningless integer</a:t>
            </a:r>
            <a:r>
              <a:rPr lang="en-GB" sz="1400" dirty="0">
                <a:solidFill>
                  <a:srgbClr val="3A3A47"/>
                </a:solidFill>
                <a:latin typeface="Palatino" pitchFamily="2" charset="77"/>
              </a:rPr>
              <a:t>. </a:t>
            </a:r>
          </a:p>
          <a:p>
            <a:r>
              <a:rPr lang="en-GB" sz="1400" dirty="0">
                <a:solidFill>
                  <a:srgbClr val="3A3A47"/>
                </a:solidFill>
                <a:effectLst/>
                <a:latin typeface="Palatino" pitchFamily="2" charset="77"/>
              </a:rPr>
              <a:t>The best practice is that the date’s surrogate key is an integer in the form of YYYYMMDD. For example, March 3, 1991, would be 19910303.</a:t>
            </a:r>
          </a:p>
          <a:p>
            <a:endParaRPr lang="en-GB" sz="1400" dirty="0">
              <a:solidFill>
                <a:srgbClr val="3A3A47"/>
              </a:solidFill>
              <a:latin typeface="Palatino" pitchFamily="2" charset="77"/>
            </a:endParaRPr>
          </a:p>
          <a:p>
            <a:endParaRPr lang="en-GB" sz="1400" dirty="0">
              <a:effectLst/>
            </a:endParaRPr>
          </a:p>
          <a:p>
            <a:endParaRPr lang="en-GB" sz="1800" dirty="0">
              <a:latin typeface="NotoSerif"/>
            </a:endParaRPr>
          </a:p>
        </p:txBody>
      </p:sp>
    </p:spTree>
    <p:extLst>
      <p:ext uri="{BB962C8B-B14F-4D97-AF65-F5344CB8AC3E}">
        <p14:creationId xmlns:p14="http://schemas.microsoft.com/office/powerpoint/2010/main" val="29347715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8" y="365125"/>
            <a:ext cx="10515600" cy="1325563"/>
          </a:xfrm>
        </p:spPr>
        <p:txBody>
          <a:bodyPr/>
          <a:lstStyle/>
          <a:p>
            <a:r>
              <a:rPr lang="en-US" b="1" dirty="0"/>
              <a:t>Date dimension (Cont.) </a:t>
            </a:r>
            <a:endParaRPr lang="en-US" dirty="0"/>
          </a:p>
        </p:txBody>
      </p:sp>
      <p:sp>
        <p:nvSpPr>
          <p:cNvPr id="7" name="Slide Number Placeholder 6">
            <a:extLst>
              <a:ext uri="{FF2B5EF4-FFF2-40B4-BE49-F238E27FC236}">
                <a16:creationId xmlns:a16="http://schemas.microsoft.com/office/drawing/2014/main" id="{699A6B01-74A9-EE5C-8CEB-A9DADE3670DE}"/>
              </a:ext>
            </a:extLst>
          </p:cNvPr>
          <p:cNvSpPr>
            <a:spLocks noGrp="1"/>
          </p:cNvSpPr>
          <p:nvPr>
            <p:ph type="sldNum" sz="quarter" idx="12"/>
          </p:nvPr>
        </p:nvSpPr>
        <p:spPr/>
        <p:txBody>
          <a:bodyPr/>
          <a:lstStyle/>
          <a:p>
            <a:fld id="{DD40C559-0D42-4D76-92B1-8C19F3BDA397}" type="slidenum">
              <a:rPr lang="en-US" smtClean="0"/>
              <a:t>54</a:t>
            </a:fld>
            <a:endParaRPr lang="en-US"/>
          </a:p>
        </p:txBody>
      </p:sp>
      <p:sp>
        <p:nvSpPr>
          <p:cNvPr id="9" name="Content Placeholder 5">
            <a:extLst>
              <a:ext uri="{FF2B5EF4-FFF2-40B4-BE49-F238E27FC236}">
                <a16:creationId xmlns:a16="http://schemas.microsoft.com/office/drawing/2014/main" id="{3D848BBA-B114-17ED-70E9-4E8E90CCD603}"/>
              </a:ext>
            </a:extLst>
          </p:cNvPr>
          <p:cNvSpPr txBox="1">
            <a:spLocks/>
          </p:cNvSpPr>
          <p:nvPr/>
        </p:nvSpPr>
        <p:spPr>
          <a:xfrm>
            <a:off x="685798" y="1473201"/>
            <a:ext cx="10668002" cy="479213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dirty="0">
                <a:solidFill>
                  <a:srgbClr val="C00000"/>
                </a:solidFill>
                <a:latin typeface="NotoSerif"/>
              </a:rPr>
              <a:t>Designing a Date Dimension (Cont.)</a:t>
            </a:r>
          </a:p>
          <a:p>
            <a:pPr marL="0" indent="0">
              <a:buNone/>
            </a:pPr>
            <a:endParaRPr lang="en-GB" sz="100" dirty="0">
              <a:latin typeface="NotoSerif"/>
            </a:endParaRPr>
          </a:p>
          <a:p>
            <a:r>
              <a:rPr lang="en-GB" sz="1400" dirty="0">
                <a:solidFill>
                  <a:srgbClr val="3A3A47"/>
                </a:solidFill>
                <a:effectLst/>
                <a:latin typeface="Palatino" pitchFamily="2" charset="77"/>
              </a:rPr>
              <a:t>If a meaningless surrogate key such as a database </a:t>
            </a:r>
            <a:r>
              <a:rPr lang="en-GB" sz="1400" dirty="0">
                <a:solidFill>
                  <a:srgbClr val="3A3A47"/>
                </a:solidFill>
                <a:effectLst/>
                <a:latin typeface="Menlo" panose="020B0609030804020204" pitchFamily="49" charset="0"/>
              </a:rPr>
              <a:t>IDENTITY </a:t>
            </a:r>
            <a:r>
              <a:rPr lang="en-GB" sz="1400" dirty="0">
                <a:solidFill>
                  <a:srgbClr val="3A3A47"/>
                </a:solidFill>
                <a:effectLst/>
                <a:latin typeface="Palatino" pitchFamily="2" charset="77"/>
              </a:rPr>
              <a:t>data type is used, then the key assigned to any date would vary based on the starting date assigned to the dimension. This means that different dimensional tables have different values assigned to a date, resulting in inconsistency. </a:t>
            </a:r>
          </a:p>
          <a:p>
            <a:r>
              <a:rPr lang="en-GB" sz="1400" dirty="0">
                <a:solidFill>
                  <a:srgbClr val="3A3A47"/>
                </a:solidFill>
                <a:effectLst/>
                <a:latin typeface="Palatino" pitchFamily="2" charset="77"/>
              </a:rPr>
              <a:t>In contrast, using the convention of YYYMMDD guarantees that a specific date has the same value in every date dimension table. For example, March 3, 1991, would be 19910303 on every date dimension table no matter when it was generated or by whom. </a:t>
            </a:r>
            <a:endParaRPr lang="en-GB" sz="1400" dirty="0">
              <a:solidFill>
                <a:srgbClr val="3A3A47"/>
              </a:solidFill>
              <a:latin typeface="Palatino" pitchFamily="2" charset="77"/>
            </a:endParaRPr>
          </a:p>
          <a:p>
            <a:r>
              <a:rPr lang="en-GB" sz="1400" dirty="0">
                <a:solidFill>
                  <a:srgbClr val="3A3A47"/>
                </a:solidFill>
                <a:effectLst/>
                <a:latin typeface="Palatino" pitchFamily="2" charset="77"/>
              </a:rPr>
              <a:t>There are several advantages to using this smart key:</a:t>
            </a:r>
          </a:p>
          <a:p>
            <a:pPr marL="635000" indent="-234950">
              <a:buFont typeface="System Font Regular"/>
              <a:buChar char="-"/>
            </a:pPr>
            <a:r>
              <a:rPr lang="en-GB" sz="1400" dirty="0">
                <a:solidFill>
                  <a:srgbClr val="3A3A47"/>
                </a:solidFill>
                <a:effectLst/>
                <a:latin typeface="Palatino" pitchFamily="2" charset="77"/>
              </a:rPr>
              <a:t>It is universally understood</a:t>
            </a:r>
            <a:endParaRPr lang="en-GB" sz="1400" dirty="0">
              <a:solidFill>
                <a:srgbClr val="3A3A47"/>
              </a:solidFill>
              <a:latin typeface="Palatino" pitchFamily="2" charset="77"/>
            </a:endParaRPr>
          </a:p>
          <a:p>
            <a:pPr marL="635000" indent="-234950">
              <a:buFont typeface="System Font Regular"/>
              <a:buChar char="-"/>
            </a:pPr>
            <a:r>
              <a:rPr lang="en-GB" sz="1400" dirty="0">
                <a:solidFill>
                  <a:srgbClr val="3A3A47"/>
                </a:solidFill>
                <a:effectLst/>
                <a:latin typeface="Palatino" pitchFamily="2" charset="77"/>
              </a:rPr>
              <a:t>It conforms to ISO 8601 date and time international exchange standard.</a:t>
            </a:r>
            <a:endParaRPr lang="en-GB" sz="1400" dirty="0">
              <a:solidFill>
                <a:srgbClr val="3A3A47"/>
              </a:solidFill>
              <a:latin typeface="Palatino" pitchFamily="2" charset="77"/>
            </a:endParaRPr>
          </a:p>
          <a:p>
            <a:pPr marL="635000" indent="-234950">
              <a:buFont typeface="System Font Regular"/>
              <a:buChar char="-"/>
            </a:pPr>
            <a:r>
              <a:rPr lang="en-GB" sz="1400" dirty="0">
                <a:solidFill>
                  <a:srgbClr val="3A3A47"/>
                </a:solidFill>
                <a:effectLst/>
                <a:latin typeface="Palatino" pitchFamily="2" charset="77"/>
              </a:rPr>
              <a:t>Most importantly, this convention establishes date dimension consistency, which helps enable data sharing in an enterprise.</a:t>
            </a:r>
            <a:endParaRPr lang="en-GB" sz="1050" dirty="0">
              <a:effectLst/>
            </a:endParaRPr>
          </a:p>
          <a:p>
            <a:r>
              <a:rPr lang="en-GB" sz="1400" dirty="0">
                <a:solidFill>
                  <a:srgbClr val="3A3A47"/>
                </a:solidFill>
                <a:effectLst/>
                <a:latin typeface="Palatino" pitchFamily="2" charset="77"/>
              </a:rPr>
              <a:t>The second mandatory column, which has the full date value typically stored on a </a:t>
            </a:r>
            <a:r>
              <a:rPr lang="en-GB" sz="1400" dirty="0">
                <a:solidFill>
                  <a:srgbClr val="3A3A47"/>
                </a:solidFill>
                <a:effectLst/>
                <a:latin typeface="Menlo" panose="020B0609030804020204" pitchFamily="49" charset="0"/>
              </a:rPr>
              <a:t>DATE </a:t>
            </a:r>
            <a:r>
              <a:rPr lang="en-GB" sz="1400" dirty="0">
                <a:solidFill>
                  <a:srgbClr val="3A3A47"/>
                </a:solidFill>
                <a:effectLst/>
                <a:latin typeface="Palatino" pitchFamily="2" charset="77"/>
              </a:rPr>
              <a:t>data type column, </a:t>
            </a:r>
            <a:r>
              <a:rPr lang="en-GB" sz="1400" dirty="0">
                <a:solidFill>
                  <a:srgbClr val="0070C0"/>
                </a:solidFill>
                <a:effectLst/>
                <a:latin typeface="Palatino" pitchFamily="2" charset="77"/>
              </a:rPr>
              <a:t>is essential because it is used as the look-up column in the ETL processes that assign the fact table date foreign keys</a:t>
            </a:r>
            <a:r>
              <a:rPr lang="en-GB" sz="1400" dirty="0">
                <a:solidFill>
                  <a:srgbClr val="3A3A47"/>
                </a:solidFill>
                <a:effectLst/>
                <a:latin typeface="Palatino" pitchFamily="2" charset="77"/>
              </a:rPr>
              <a:t>. In our example, the ETL process matches the sales date from the source system sales data with the corresponding row from the date dimension (</a:t>
            </a:r>
            <a:r>
              <a:rPr lang="en-GB" sz="1400" i="1" dirty="0" err="1">
                <a:solidFill>
                  <a:srgbClr val="3A3A47"/>
                </a:solidFill>
                <a:effectLst/>
                <a:latin typeface="Palatino" pitchFamily="2" charset="77"/>
              </a:rPr>
              <a:t>Dim_Date</a:t>
            </a:r>
            <a:r>
              <a:rPr lang="en-GB" sz="1400" dirty="0">
                <a:solidFill>
                  <a:srgbClr val="3A3A47"/>
                </a:solidFill>
                <a:effectLst/>
                <a:latin typeface="Palatino" pitchFamily="2" charset="77"/>
              </a:rPr>
              <a:t>) and then assigns the foreign key (</a:t>
            </a:r>
            <a:r>
              <a:rPr lang="en-GB" sz="1400" i="1" dirty="0" err="1">
                <a:solidFill>
                  <a:srgbClr val="3A3A47"/>
                </a:solidFill>
                <a:effectLst/>
                <a:latin typeface="Palatino" pitchFamily="2" charset="77"/>
              </a:rPr>
              <a:t>Date_SK</a:t>
            </a:r>
            <a:r>
              <a:rPr lang="en-GB" sz="1400" dirty="0">
                <a:solidFill>
                  <a:srgbClr val="3A3A47"/>
                </a:solidFill>
                <a:effectLst/>
                <a:latin typeface="Palatino" pitchFamily="2" charset="77"/>
              </a:rPr>
              <a:t>) value to the sales fact table (</a:t>
            </a:r>
            <a:r>
              <a:rPr lang="en-GB" sz="1400" i="1" dirty="0" err="1">
                <a:solidFill>
                  <a:srgbClr val="3A3A47"/>
                </a:solidFill>
                <a:effectLst/>
                <a:latin typeface="Palatino" pitchFamily="2" charset="77"/>
              </a:rPr>
              <a:t>Fact_Store_Sales</a:t>
            </a:r>
            <a:r>
              <a:rPr lang="en-GB" sz="1400" dirty="0">
                <a:solidFill>
                  <a:srgbClr val="3A3A47"/>
                </a:solidFill>
                <a:effectLst/>
                <a:latin typeface="Palatino" pitchFamily="2" charset="77"/>
              </a:rPr>
              <a:t>). </a:t>
            </a:r>
            <a:endParaRPr lang="en-GB" sz="1400" dirty="0">
              <a:effectLst/>
            </a:endParaRPr>
          </a:p>
          <a:p>
            <a:pPr marL="0" indent="0">
              <a:buNone/>
            </a:pPr>
            <a:br>
              <a:rPr lang="en-GB" sz="1800" dirty="0">
                <a:solidFill>
                  <a:srgbClr val="3A3A47"/>
                </a:solidFill>
                <a:effectLst/>
                <a:latin typeface="Palatino" pitchFamily="2" charset="77"/>
              </a:rPr>
            </a:br>
            <a:endParaRPr lang="en-GB" sz="1050" dirty="0">
              <a:effectLst/>
            </a:endParaRPr>
          </a:p>
          <a:p>
            <a:endParaRPr lang="en-GB" sz="1400" dirty="0">
              <a:effectLst/>
            </a:endParaRPr>
          </a:p>
          <a:p>
            <a:pPr marL="0" indent="0">
              <a:buNone/>
            </a:pPr>
            <a:endParaRPr lang="en-GB" sz="1400" dirty="0">
              <a:effectLst/>
            </a:endParaRPr>
          </a:p>
          <a:p>
            <a:endParaRPr lang="en-GB" sz="1400" dirty="0">
              <a:solidFill>
                <a:srgbClr val="3A3A47"/>
              </a:solidFill>
              <a:effectLst/>
              <a:latin typeface="Palatino" pitchFamily="2" charset="77"/>
            </a:endParaRPr>
          </a:p>
          <a:p>
            <a:endParaRPr lang="en-GB" sz="1400" dirty="0">
              <a:effectLst/>
            </a:endParaRPr>
          </a:p>
          <a:p>
            <a:endParaRPr lang="en-GB" sz="1400" dirty="0">
              <a:solidFill>
                <a:srgbClr val="3A3A47"/>
              </a:solidFill>
              <a:latin typeface="Palatino" pitchFamily="2" charset="77"/>
            </a:endParaRPr>
          </a:p>
          <a:p>
            <a:endParaRPr lang="en-GB" sz="1400" dirty="0">
              <a:effectLst/>
            </a:endParaRPr>
          </a:p>
          <a:p>
            <a:endParaRPr lang="en-GB" sz="1800" dirty="0">
              <a:latin typeface="NotoSerif"/>
            </a:endParaRPr>
          </a:p>
        </p:txBody>
      </p:sp>
    </p:spTree>
    <p:extLst>
      <p:ext uri="{BB962C8B-B14F-4D97-AF65-F5344CB8AC3E}">
        <p14:creationId xmlns:p14="http://schemas.microsoft.com/office/powerpoint/2010/main" val="27913290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47638"/>
            <a:ext cx="10515600" cy="1325563"/>
          </a:xfrm>
        </p:spPr>
        <p:txBody>
          <a:bodyPr/>
          <a:lstStyle/>
          <a:p>
            <a:r>
              <a:rPr lang="en-US" b="1" dirty="0"/>
              <a:t>Date dimension (Cont.) </a:t>
            </a:r>
            <a:endParaRPr lang="en-US" dirty="0"/>
          </a:p>
        </p:txBody>
      </p:sp>
      <p:sp>
        <p:nvSpPr>
          <p:cNvPr id="7" name="Slide Number Placeholder 6">
            <a:extLst>
              <a:ext uri="{FF2B5EF4-FFF2-40B4-BE49-F238E27FC236}">
                <a16:creationId xmlns:a16="http://schemas.microsoft.com/office/drawing/2014/main" id="{699A6B01-74A9-EE5C-8CEB-A9DADE3670DE}"/>
              </a:ext>
            </a:extLst>
          </p:cNvPr>
          <p:cNvSpPr>
            <a:spLocks noGrp="1"/>
          </p:cNvSpPr>
          <p:nvPr>
            <p:ph type="sldNum" sz="quarter" idx="12"/>
          </p:nvPr>
        </p:nvSpPr>
        <p:spPr/>
        <p:txBody>
          <a:bodyPr/>
          <a:lstStyle/>
          <a:p>
            <a:fld id="{DD40C559-0D42-4D76-92B1-8C19F3BDA397}" type="slidenum">
              <a:rPr lang="en-US" smtClean="0"/>
              <a:t>55</a:t>
            </a:fld>
            <a:endParaRPr lang="en-US"/>
          </a:p>
        </p:txBody>
      </p:sp>
      <p:sp>
        <p:nvSpPr>
          <p:cNvPr id="9" name="Content Placeholder 5">
            <a:extLst>
              <a:ext uri="{FF2B5EF4-FFF2-40B4-BE49-F238E27FC236}">
                <a16:creationId xmlns:a16="http://schemas.microsoft.com/office/drawing/2014/main" id="{3D848BBA-B114-17ED-70E9-4E8E90CCD603}"/>
              </a:ext>
            </a:extLst>
          </p:cNvPr>
          <p:cNvSpPr txBox="1">
            <a:spLocks/>
          </p:cNvSpPr>
          <p:nvPr/>
        </p:nvSpPr>
        <p:spPr>
          <a:xfrm>
            <a:off x="685798" y="1253068"/>
            <a:ext cx="10668002" cy="545729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dirty="0">
                <a:solidFill>
                  <a:srgbClr val="C00000"/>
                </a:solidFill>
                <a:latin typeface="NotoSerif"/>
              </a:rPr>
              <a:t>Designing a Date Dimension (Cont.)</a:t>
            </a:r>
          </a:p>
          <a:p>
            <a:endParaRPr lang="en-GB" sz="100" dirty="0">
              <a:solidFill>
                <a:srgbClr val="3A3A47"/>
              </a:solidFill>
              <a:effectLst/>
              <a:latin typeface="Palatino" pitchFamily="2" charset="77"/>
            </a:endParaRPr>
          </a:p>
          <a:p>
            <a:r>
              <a:rPr lang="en-GB" sz="1400" dirty="0">
                <a:solidFill>
                  <a:srgbClr val="3A3A47"/>
                </a:solidFill>
                <a:effectLst/>
                <a:latin typeface="Palatino" pitchFamily="2" charset="77"/>
              </a:rPr>
              <a:t>In addition to the two mandatory columns, various columns are populated to enable filtering, aggregating, grouping, and </a:t>
            </a:r>
            <a:r>
              <a:rPr lang="en-GB" sz="1400" dirty="0" err="1">
                <a:solidFill>
                  <a:srgbClr val="3A3A47"/>
                </a:solidFill>
                <a:effectLst/>
                <a:latin typeface="Palatino" pitchFamily="2" charset="77"/>
              </a:rPr>
              <a:t>labeling</a:t>
            </a:r>
            <a:r>
              <a:rPr lang="en-GB" sz="1400" dirty="0">
                <a:solidFill>
                  <a:srgbClr val="3A3A47"/>
                </a:solidFill>
                <a:effectLst/>
                <a:latin typeface="Palatino" pitchFamily="2" charset="77"/>
              </a:rPr>
              <a:t> dates in reporting and analytics. These columns may be numeric or alphanumeric based on business needs. Some of the common date attributes include: </a:t>
            </a:r>
            <a:br>
              <a:rPr lang="en-GB" sz="1400" dirty="0">
                <a:solidFill>
                  <a:srgbClr val="3A3A47"/>
                </a:solidFill>
                <a:effectLst/>
                <a:latin typeface="Palatino" pitchFamily="2" charset="77"/>
              </a:rPr>
            </a:br>
            <a:endParaRPr lang="en-GB" sz="900" dirty="0">
              <a:solidFill>
                <a:srgbClr val="3A3A47"/>
              </a:solidFill>
              <a:effectLst/>
              <a:latin typeface="Palatino" pitchFamily="2" charset="77"/>
            </a:endParaRPr>
          </a:p>
          <a:p>
            <a:pPr marL="668338" indent="-284163">
              <a:buFont typeface="System Font Regular"/>
              <a:buChar char="-"/>
            </a:pPr>
            <a:r>
              <a:rPr lang="en-GB" sz="1400" dirty="0">
                <a:solidFill>
                  <a:srgbClr val="3A3A47"/>
                </a:solidFill>
                <a:latin typeface="Palatino" pitchFamily="2" charset="77"/>
              </a:rPr>
              <a:t>Calendar periods derived from date substring: year, month, and day.</a:t>
            </a:r>
          </a:p>
          <a:p>
            <a:pPr marL="668338" indent="-284163">
              <a:lnSpc>
                <a:spcPct val="100000"/>
              </a:lnSpc>
              <a:buFont typeface="System Font Regular"/>
              <a:buChar char="-"/>
            </a:pPr>
            <a:r>
              <a:rPr lang="en-GB" sz="1400" dirty="0">
                <a:solidFill>
                  <a:srgbClr val="3A3A47"/>
                </a:solidFill>
                <a:latin typeface="Palatino" pitchFamily="2" charset="77"/>
              </a:rPr>
              <a:t>Multiple columns representing variations of the same calendar period, such as a full name of a month “September,” a three-character abbreviation “Sep,” Polish translation “</a:t>
            </a:r>
            <a:r>
              <a:rPr lang="en-GB" sz="1400" dirty="0" err="1">
                <a:solidFill>
                  <a:srgbClr val="3A3A47"/>
                </a:solidFill>
                <a:latin typeface="Palatino" pitchFamily="2" charset="77"/>
              </a:rPr>
              <a:t>Wrzesien</a:t>
            </a:r>
            <a:r>
              <a:rPr lang="en-GB" sz="1400" dirty="0">
                <a:solidFill>
                  <a:srgbClr val="3A3A47"/>
                </a:solidFill>
                <a:latin typeface="Palatino" pitchFamily="2" charset="77"/>
              </a:rPr>
              <a:t>́,” numeric 9, character equivalent of month number “09” and other variations.</a:t>
            </a:r>
          </a:p>
          <a:p>
            <a:pPr marL="668338" indent="-284163">
              <a:buFont typeface="System Font Regular"/>
              <a:buChar char="-"/>
            </a:pPr>
            <a:r>
              <a:rPr lang="en-GB" sz="1400" dirty="0">
                <a:solidFill>
                  <a:srgbClr val="3A3A47"/>
                </a:solidFill>
                <a:latin typeface="Palatino" pitchFamily="2" charset="77"/>
              </a:rPr>
              <a:t>Calendar periods derived from date functions: quarter, week number in year, day number in year, day number in month, day number in week, etc.</a:t>
            </a:r>
          </a:p>
          <a:p>
            <a:pPr marL="668338" indent="-284163">
              <a:buFont typeface="System Font Regular"/>
              <a:buChar char="-"/>
            </a:pPr>
            <a:r>
              <a:rPr lang="en-GB" sz="1400" dirty="0">
                <a:solidFill>
                  <a:srgbClr val="3A3A47"/>
                </a:solidFill>
                <a:latin typeface="Palatino" pitchFamily="2" charset="77"/>
              </a:rPr>
              <a:t>Columns that are used as flags indicating if a day is a week day, weekend day, holiday, etc. These flags will vary by enterprise, country, business line, and even across years for “floating” holidays. This might result in country-specific or business-specific date dimensions used when the data is </a:t>
            </a:r>
            <a:r>
              <a:rPr lang="en-GB" sz="1400" dirty="0" err="1">
                <a:solidFill>
                  <a:srgbClr val="3A3A47"/>
                </a:solidFill>
                <a:latin typeface="Palatino" pitchFamily="2" charset="77"/>
              </a:rPr>
              <a:t>analyzed</a:t>
            </a:r>
            <a:r>
              <a:rPr lang="en-GB" sz="1400" dirty="0">
                <a:solidFill>
                  <a:srgbClr val="3A3A47"/>
                </a:solidFill>
                <a:latin typeface="Palatino" pitchFamily="2" charset="77"/>
              </a:rPr>
              <a:t>. </a:t>
            </a:r>
            <a:endParaRPr lang="en-GB" sz="1400" dirty="0">
              <a:effectLst/>
            </a:endParaRPr>
          </a:p>
          <a:p>
            <a:pPr marL="668338" indent="-284163">
              <a:buFont typeface="System Font Regular"/>
              <a:buChar char="-"/>
            </a:pPr>
            <a:r>
              <a:rPr lang="en-GB" sz="1400" dirty="0">
                <a:solidFill>
                  <a:srgbClr val="3A3A47"/>
                </a:solidFill>
                <a:effectLst/>
                <a:latin typeface="Palatino" pitchFamily="2" charset="77"/>
              </a:rPr>
              <a:t>Seasonal periods that are specific to the enterprise may also be flagged. For example, a greeting card company may flag key card-buying seasons such as the period of time leading up to Mother’s Day.</a:t>
            </a:r>
          </a:p>
          <a:p>
            <a:r>
              <a:rPr lang="en-GB" sz="1400" dirty="0">
                <a:solidFill>
                  <a:srgbClr val="3A3A47"/>
                </a:solidFill>
                <a:latin typeface="Palatino" pitchFamily="2" charset="77"/>
              </a:rPr>
              <a:t>Enterprises may have two calendars: a standard and a fiscal calendar. The standard calendar would begin on the first day of the applicable year, such as January 1 in the United States. The fiscal calendar is set up for governmental and tax reporting purposes. </a:t>
            </a:r>
          </a:p>
          <a:p>
            <a:r>
              <a:rPr lang="en-GB" sz="1400" dirty="0">
                <a:solidFill>
                  <a:srgbClr val="3A3A47"/>
                </a:solidFill>
                <a:latin typeface="Palatino" pitchFamily="2" charset="77"/>
              </a:rPr>
              <a:t>When the standard and fiscal calendars are different, then date dimensions will have both the standard and fiscal equivalents of the calendar periods for each date row. </a:t>
            </a:r>
            <a:endParaRPr lang="en-GB" sz="1400" dirty="0">
              <a:effectLst/>
            </a:endParaRPr>
          </a:p>
        </p:txBody>
      </p:sp>
    </p:spTree>
    <p:extLst>
      <p:ext uri="{BB962C8B-B14F-4D97-AF65-F5344CB8AC3E}">
        <p14:creationId xmlns:p14="http://schemas.microsoft.com/office/powerpoint/2010/main" val="35738621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B61D2739-7E2B-81D3-C0BA-D2536ACEFAA8}"/>
              </a:ext>
            </a:extLst>
          </p:cNvPr>
          <p:cNvSpPr>
            <a:spLocks noGrp="1"/>
          </p:cNvSpPr>
          <p:nvPr>
            <p:ph type="sldNum" sz="quarter" idx="12"/>
          </p:nvPr>
        </p:nvSpPr>
        <p:spPr/>
        <p:txBody>
          <a:bodyPr/>
          <a:lstStyle/>
          <a:p>
            <a:fld id="{DD40C559-0D42-4D76-92B1-8C19F3BDA397}" type="slidenum">
              <a:rPr lang="en-US" smtClean="0"/>
              <a:t>56</a:t>
            </a:fld>
            <a:endParaRPr lang="en-US" dirty="0"/>
          </a:p>
        </p:txBody>
      </p:sp>
      <p:sp>
        <p:nvSpPr>
          <p:cNvPr id="14" name="Title 1">
            <a:extLst>
              <a:ext uri="{FF2B5EF4-FFF2-40B4-BE49-F238E27FC236}">
                <a16:creationId xmlns:a16="http://schemas.microsoft.com/office/drawing/2014/main" id="{2A435809-3F3D-914F-65E7-7474D6F4558E}"/>
              </a:ext>
            </a:extLst>
          </p:cNvPr>
          <p:cNvSpPr>
            <a:spLocks noGrp="1"/>
          </p:cNvSpPr>
          <p:nvPr>
            <p:ph type="title"/>
          </p:nvPr>
        </p:nvSpPr>
        <p:spPr>
          <a:xfrm>
            <a:off x="533398" y="-41619"/>
            <a:ext cx="10515600" cy="1325563"/>
          </a:xfrm>
        </p:spPr>
        <p:txBody>
          <a:bodyPr/>
          <a:lstStyle/>
          <a:p>
            <a:r>
              <a:rPr lang="en-US" b="1" dirty="0"/>
              <a:t>Date dimension (Cont.) </a:t>
            </a:r>
            <a:endParaRPr lang="en-US" b="1" dirty="0">
              <a:solidFill>
                <a:schemeClr val="tx1">
                  <a:lumMod val="50000"/>
                  <a:lumOff val="50000"/>
                </a:schemeClr>
              </a:solidFill>
            </a:endParaRPr>
          </a:p>
        </p:txBody>
      </p:sp>
      <p:sp>
        <p:nvSpPr>
          <p:cNvPr id="2" name="Content Placeholder 5">
            <a:extLst>
              <a:ext uri="{FF2B5EF4-FFF2-40B4-BE49-F238E27FC236}">
                <a16:creationId xmlns:a16="http://schemas.microsoft.com/office/drawing/2014/main" id="{E2518D42-1CE1-7EA9-2DBE-9DE98C4772CD}"/>
              </a:ext>
            </a:extLst>
          </p:cNvPr>
          <p:cNvSpPr txBox="1">
            <a:spLocks/>
          </p:cNvSpPr>
          <p:nvPr/>
        </p:nvSpPr>
        <p:spPr>
          <a:xfrm>
            <a:off x="533398" y="1470211"/>
            <a:ext cx="10820397" cy="464272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800" dirty="0">
              <a:latin typeface="NotoSerif"/>
            </a:endParaRPr>
          </a:p>
        </p:txBody>
      </p:sp>
      <p:sp>
        <p:nvSpPr>
          <p:cNvPr id="3" name="Content Placeholder 5">
            <a:extLst>
              <a:ext uri="{FF2B5EF4-FFF2-40B4-BE49-F238E27FC236}">
                <a16:creationId xmlns:a16="http://schemas.microsoft.com/office/drawing/2014/main" id="{5DCDCE34-A352-D0B0-54B2-03D06B2C3DEE}"/>
              </a:ext>
            </a:extLst>
          </p:cNvPr>
          <p:cNvSpPr txBox="1">
            <a:spLocks/>
          </p:cNvSpPr>
          <p:nvPr/>
        </p:nvSpPr>
        <p:spPr>
          <a:xfrm>
            <a:off x="533398" y="1133475"/>
            <a:ext cx="10820397" cy="55880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dirty="0">
                <a:solidFill>
                  <a:srgbClr val="3A3A47"/>
                </a:solidFill>
                <a:effectLst/>
                <a:latin typeface="NotoSerif"/>
              </a:rPr>
              <a:t>Benefits:</a:t>
            </a:r>
            <a:endParaRPr lang="en-GB" sz="1800" dirty="0">
              <a:solidFill>
                <a:srgbClr val="3A3A47"/>
              </a:solidFill>
              <a:latin typeface="Palatino" pitchFamily="2" charset="77"/>
            </a:endParaRPr>
          </a:p>
          <a:p>
            <a:r>
              <a:rPr lang="en-GB" sz="1500" dirty="0">
                <a:solidFill>
                  <a:srgbClr val="3A3A47"/>
                </a:solidFill>
                <a:latin typeface="Palatino" pitchFamily="2" charset="77"/>
              </a:rPr>
              <a:t>Using a date dimension in your BI architecture allows simplification and consolidation. For example, using the date dimension means the following need to take place only once</a:t>
            </a:r>
            <a:r>
              <a:rPr lang="en-GB" sz="1500" dirty="0">
                <a:solidFill>
                  <a:srgbClr val="3A3A47"/>
                </a:solidFill>
                <a:effectLst/>
                <a:latin typeface="Palatino" pitchFamily="2" charset="77"/>
              </a:rPr>
              <a:t>:</a:t>
            </a:r>
            <a:endParaRPr lang="en-GB" sz="1500" dirty="0">
              <a:effectLst/>
            </a:endParaRPr>
          </a:p>
          <a:p>
            <a:pPr marL="533400" indent="-250825">
              <a:buFont typeface="System Font Regular"/>
              <a:buChar char="-"/>
            </a:pPr>
            <a:r>
              <a:rPr lang="en-GB" sz="1500" dirty="0">
                <a:solidFill>
                  <a:srgbClr val="3A3A47"/>
                </a:solidFill>
                <a:latin typeface="Palatino" pitchFamily="2" charset="77"/>
              </a:rPr>
              <a:t>A date surrogate foreign key is assigned to every date field when it is loaded from source systems</a:t>
            </a:r>
            <a:r>
              <a:rPr lang="en-GB" sz="1500" dirty="0">
                <a:solidFill>
                  <a:srgbClr val="3A3A47"/>
                </a:solidFill>
                <a:effectLst/>
                <a:latin typeface="Palatino" pitchFamily="2" charset="77"/>
              </a:rPr>
              <a:t>.</a:t>
            </a:r>
          </a:p>
          <a:p>
            <a:pPr marL="533400" indent="-250825">
              <a:buFont typeface="System Font Regular"/>
              <a:buChar char="-"/>
            </a:pPr>
            <a:r>
              <a:rPr lang="en-GB" sz="1500" dirty="0">
                <a:solidFill>
                  <a:srgbClr val="3A3A47"/>
                </a:solidFill>
                <a:latin typeface="Palatino" pitchFamily="2" charset="77"/>
              </a:rPr>
              <a:t>Data substring and data calculations are performed when the date dimension is loaded.</a:t>
            </a:r>
          </a:p>
          <a:p>
            <a:pPr marL="533400" indent="-250825">
              <a:buFont typeface="System Font Regular"/>
              <a:buChar char="-"/>
            </a:pPr>
            <a:r>
              <a:rPr lang="en-GB" sz="1500" dirty="0">
                <a:solidFill>
                  <a:srgbClr val="3A3A47"/>
                </a:solidFill>
                <a:latin typeface="Palatino" pitchFamily="2" charset="77"/>
              </a:rPr>
              <a:t>Standard and fiscal calendar conversions are created when the date dimension is loaded.</a:t>
            </a:r>
          </a:p>
          <a:p>
            <a:pPr marL="533400" indent="-250825">
              <a:buFont typeface="System Font Regular"/>
              <a:buChar char="-"/>
            </a:pPr>
            <a:r>
              <a:rPr lang="en-GB" sz="1500" dirty="0">
                <a:solidFill>
                  <a:srgbClr val="3A3A47"/>
                </a:solidFill>
                <a:latin typeface="Palatino" pitchFamily="2" charset="77"/>
              </a:rPr>
              <a:t>All business-specific calendar identifiers such as holidays are input into the date dimension as the singular look-up table.</a:t>
            </a:r>
            <a:endParaRPr lang="en-GB" sz="1500" dirty="0"/>
          </a:p>
          <a:p>
            <a:r>
              <a:rPr lang="en-GB" sz="1500" dirty="0">
                <a:solidFill>
                  <a:srgbClr val="3A3A47"/>
                </a:solidFill>
                <a:latin typeface="Palatino" pitchFamily="2" charset="77"/>
              </a:rPr>
              <a:t>Contrast this with BI reports or business analysis without the date dimension. They need to perform these same date operations on each date field </a:t>
            </a:r>
            <a:r>
              <a:rPr lang="en-GB" sz="1500" dirty="0">
                <a:solidFill>
                  <a:srgbClr val="0070C0"/>
                </a:solidFill>
                <a:latin typeface="Palatino" pitchFamily="2" charset="77"/>
              </a:rPr>
              <a:t>on each row in a query every time </a:t>
            </a:r>
            <a:r>
              <a:rPr lang="en-GB" sz="1500" dirty="0">
                <a:solidFill>
                  <a:srgbClr val="3A3A47"/>
                </a:solidFill>
                <a:latin typeface="Palatino" pitchFamily="2" charset="77"/>
              </a:rPr>
              <a:t>they are performed. </a:t>
            </a:r>
          </a:p>
          <a:p>
            <a:r>
              <a:rPr lang="en-GB" sz="1500" dirty="0">
                <a:solidFill>
                  <a:srgbClr val="3A3A47"/>
                </a:solidFill>
                <a:latin typeface="Palatino" pitchFamily="2" charset="77"/>
              </a:rPr>
              <a:t>The benefits of using the date dimension also include the following:</a:t>
            </a:r>
          </a:p>
          <a:p>
            <a:pPr marL="584200" indent="-317500">
              <a:buFont typeface="System Font Regular"/>
              <a:buChar char="-"/>
            </a:pPr>
            <a:r>
              <a:rPr lang="en-GB" sz="1500" b="1" dirty="0">
                <a:solidFill>
                  <a:srgbClr val="3A3A47"/>
                </a:solidFill>
                <a:latin typeface="Palatino" pitchFamily="2" charset="77"/>
              </a:rPr>
              <a:t>Query speed: </a:t>
            </a:r>
            <a:r>
              <a:rPr lang="en-GB" sz="1500" dirty="0">
                <a:solidFill>
                  <a:srgbClr val="3A3A47"/>
                </a:solidFill>
                <a:latin typeface="Palatino" pitchFamily="2" charset="77"/>
              </a:rPr>
              <a:t>is faster because you’re performing the date operations once when loading the date dimensions versus countless times, as discussed above.</a:t>
            </a:r>
          </a:p>
          <a:p>
            <a:pPr marL="584200" indent="-317500">
              <a:buFont typeface="System Font Regular"/>
              <a:buChar char="-"/>
            </a:pPr>
            <a:r>
              <a:rPr lang="en-GB" sz="1500" b="1" dirty="0">
                <a:solidFill>
                  <a:srgbClr val="3A3A47"/>
                </a:solidFill>
                <a:effectLst/>
                <a:latin typeface="Palatino" pitchFamily="2" charset="77"/>
              </a:rPr>
              <a:t>Productivity </a:t>
            </a:r>
            <a:r>
              <a:rPr lang="en-GB" sz="1500" dirty="0">
                <a:solidFill>
                  <a:srgbClr val="3A3A47"/>
                </a:solidFill>
                <a:effectLst/>
                <a:latin typeface="Palatino" pitchFamily="2" charset="77"/>
              </a:rPr>
              <a:t>is increased (you do not have to repeatedly and redundantly code these date operations manually into every BI dashboard, report, query, or spreadsheet).</a:t>
            </a:r>
            <a:endParaRPr lang="en-GB" sz="1500" dirty="0"/>
          </a:p>
          <a:p>
            <a:pPr marL="584200" indent="-317500">
              <a:buFont typeface="System Font Regular"/>
              <a:buChar char="-"/>
            </a:pPr>
            <a:r>
              <a:rPr lang="en-GB" sz="1500" b="1" dirty="0">
                <a:solidFill>
                  <a:srgbClr val="3A3A47"/>
                </a:solidFill>
                <a:effectLst/>
                <a:latin typeface="Palatino" pitchFamily="2" charset="77"/>
              </a:rPr>
              <a:t>Consistency </a:t>
            </a:r>
            <a:r>
              <a:rPr lang="en-GB" sz="1500" dirty="0">
                <a:solidFill>
                  <a:srgbClr val="3A3A47"/>
                </a:solidFill>
                <a:effectLst/>
                <a:latin typeface="Palatino" pitchFamily="2" charset="77"/>
              </a:rPr>
              <a:t>is increased because the date is defined once and used across the enterprise without different interpretations or chance of errors. </a:t>
            </a:r>
            <a:endParaRPr lang="en-GB" sz="1500" dirty="0"/>
          </a:p>
          <a:p>
            <a:pPr marL="584200" indent="-317500">
              <a:buFont typeface="System Font Regular"/>
              <a:buChar char="-"/>
            </a:pPr>
            <a:r>
              <a:rPr lang="en-GB" sz="1500" b="1" dirty="0">
                <a:solidFill>
                  <a:srgbClr val="3A3A47"/>
                </a:solidFill>
                <a:effectLst/>
                <a:latin typeface="Palatino" pitchFamily="2" charset="77"/>
              </a:rPr>
              <a:t>Analytics </a:t>
            </a:r>
            <a:r>
              <a:rPr lang="en-GB" sz="1500" dirty="0">
                <a:solidFill>
                  <a:srgbClr val="3A3A47"/>
                </a:solidFill>
                <a:effectLst/>
                <a:latin typeface="Palatino" pitchFamily="2" charset="77"/>
              </a:rPr>
              <a:t>are enhanced because of all the prebuilt date dimension attributes that will be immediately available to every BI application for business people to use in filtering, aggregating, grouping and </a:t>
            </a:r>
            <a:r>
              <a:rPr lang="en-GB" sz="1500" dirty="0" err="1">
                <a:solidFill>
                  <a:srgbClr val="3A3A47"/>
                </a:solidFill>
                <a:effectLst/>
                <a:latin typeface="Palatino" pitchFamily="2" charset="77"/>
              </a:rPr>
              <a:t>labeling</a:t>
            </a:r>
            <a:r>
              <a:rPr lang="en-GB" sz="1500" dirty="0">
                <a:solidFill>
                  <a:srgbClr val="3A3A47"/>
                </a:solidFill>
                <a:effectLst/>
                <a:latin typeface="Palatino" pitchFamily="2" charset="77"/>
              </a:rPr>
              <a:t> calendar periods. </a:t>
            </a:r>
            <a:endParaRPr lang="en-GB" sz="1400" b="1" dirty="0">
              <a:solidFill>
                <a:srgbClr val="3A3A47"/>
              </a:solidFill>
              <a:latin typeface="Palatino" pitchFamily="2" charset="77"/>
            </a:endParaRPr>
          </a:p>
          <a:p>
            <a:endParaRPr lang="en-GB" sz="1400" dirty="0">
              <a:solidFill>
                <a:srgbClr val="3A3A47"/>
              </a:solidFill>
              <a:latin typeface="Palatino" pitchFamily="2" charset="77"/>
            </a:endParaRPr>
          </a:p>
        </p:txBody>
      </p:sp>
    </p:spTree>
    <p:extLst>
      <p:ext uri="{BB962C8B-B14F-4D97-AF65-F5344CB8AC3E}">
        <p14:creationId xmlns:p14="http://schemas.microsoft.com/office/powerpoint/2010/main" val="11721702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867" y="0"/>
            <a:ext cx="10515600" cy="1325563"/>
          </a:xfrm>
        </p:spPr>
        <p:txBody>
          <a:bodyPr/>
          <a:lstStyle/>
          <a:p>
            <a:r>
              <a:rPr lang="en-US" b="1" dirty="0"/>
              <a:t>Time Dimension </a:t>
            </a:r>
            <a:endParaRPr lang="en-US" dirty="0"/>
          </a:p>
        </p:txBody>
      </p:sp>
      <p:sp>
        <p:nvSpPr>
          <p:cNvPr id="7" name="Slide Number Placeholder 6">
            <a:extLst>
              <a:ext uri="{FF2B5EF4-FFF2-40B4-BE49-F238E27FC236}">
                <a16:creationId xmlns:a16="http://schemas.microsoft.com/office/drawing/2014/main" id="{C9F1DCF0-0FBD-44D9-A0E0-2622A9E8C6AF}"/>
              </a:ext>
            </a:extLst>
          </p:cNvPr>
          <p:cNvSpPr>
            <a:spLocks noGrp="1"/>
          </p:cNvSpPr>
          <p:nvPr>
            <p:ph type="sldNum" sz="quarter" idx="12"/>
          </p:nvPr>
        </p:nvSpPr>
        <p:spPr/>
        <p:txBody>
          <a:bodyPr/>
          <a:lstStyle/>
          <a:p>
            <a:fld id="{DD40C559-0D42-4D76-92B1-8C19F3BDA397}" type="slidenum">
              <a:rPr lang="en-US" smtClean="0"/>
              <a:t>57</a:t>
            </a:fld>
            <a:endParaRPr lang="en-US"/>
          </a:p>
        </p:txBody>
      </p:sp>
      <p:sp>
        <p:nvSpPr>
          <p:cNvPr id="6" name="Content Placeholder 5">
            <a:extLst>
              <a:ext uri="{FF2B5EF4-FFF2-40B4-BE49-F238E27FC236}">
                <a16:creationId xmlns:a16="http://schemas.microsoft.com/office/drawing/2014/main" id="{5376F71C-1BC8-47FA-286C-B961E0B355AB}"/>
              </a:ext>
            </a:extLst>
          </p:cNvPr>
          <p:cNvSpPr txBox="1">
            <a:spLocks/>
          </p:cNvSpPr>
          <p:nvPr/>
        </p:nvSpPr>
        <p:spPr>
          <a:xfrm>
            <a:off x="685801" y="1270000"/>
            <a:ext cx="10820397" cy="4775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dirty="0">
                <a:solidFill>
                  <a:srgbClr val="3A3A47"/>
                </a:solidFill>
                <a:effectLst/>
                <a:latin typeface="Palatino" pitchFamily="2" charset="77"/>
              </a:rPr>
              <a:t>Much of the business analysis conducted in an enterprise, such as period-over-period, year-to-date, or quarter- to-date analysis involves only the date portion of the </a:t>
            </a:r>
            <a:r>
              <a:rPr lang="en-GB" sz="1400" dirty="0">
                <a:solidFill>
                  <a:srgbClr val="3A3A47"/>
                </a:solidFill>
                <a:effectLst/>
                <a:latin typeface="Menlo" panose="020B0609030804020204" pitchFamily="49" charset="0"/>
              </a:rPr>
              <a:t>DATETIME </a:t>
            </a:r>
            <a:r>
              <a:rPr lang="en-GB" sz="1400" dirty="0">
                <a:solidFill>
                  <a:srgbClr val="3A3A47"/>
                </a:solidFill>
                <a:effectLst/>
                <a:latin typeface="Palatino" pitchFamily="2" charset="77"/>
              </a:rPr>
              <a:t>data type. </a:t>
            </a:r>
            <a:endParaRPr lang="en-GB" sz="1500" dirty="0">
              <a:solidFill>
                <a:srgbClr val="3A3A47"/>
              </a:solidFill>
              <a:latin typeface="Palatino" pitchFamily="2" charset="77"/>
            </a:endParaRPr>
          </a:p>
          <a:p>
            <a:r>
              <a:rPr lang="en-GB" sz="1400" dirty="0">
                <a:solidFill>
                  <a:srgbClr val="3A3A47"/>
                </a:solidFill>
                <a:effectLst/>
                <a:latin typeface="Palatino" pitchFamily="2" charset="77"/>
              </a:rPr>
              <a:t>The actual time of day that a sale occurred, for example, is typically not needed because most enterprise performance metrics are summarized by day, week, quarter, or year. </a:t>
            </a:r>
          </a:p>
          <a:p>
            <a:r>
              <a:rPr lang="en-GB" sz="1400" dirty="0">
                <a:solidFill>
                  <a:srgbClr val="3A3A47"/>
                </a:solidFill>
                <a:latin typeface="Palatino" pitchFamily="2" charset="77"/>
              </a:rPr>
              <a:t>Examples of performance analysis that use time of day include capacity planning and </a:t>
            </a:r>
            <a:r>
              <a:rPr lang="en-GB" sz="1400" dirty="0" err="1">
                <a:solidFill>
                  <a:srgbClr val="3A3A47"/>
                </a:solidFill>
                <a:latin typeface="Palatino" pitchFamily="2" charset="77"/>
              </a:rPr>
              <a:t>labor</a:t>
            </a:r>
            <a:r>
              <a:rPr lang="en-GB" sz="1400" dirty="0">
                <a:solidFill>
                  <a:srgbClr val="3A3A47"/>
                </a:solidFill>
                <a:latin typeface="Palatino" pitchFamily="2" charset="77"/>
              </a:rPr>
              <a:t> utilization, but typically time-of-day data is not pertinent and can actually be confusing and misleading. </a:t>
            </a:r>
          </a:p>
          <a:p>
            <a:r>
              <a:rPr lang="en-GB" sz="1400" dirty="0">
                <a:solidFill>
                  <a:srgbClr val="3A3A47"/>
                </a:solidFill>
                <a:latin typeface="Palatino" pitchFamily="2" charset="77"/>
              </a:rPr>
              <a:t>This has led to two approaches on how to handle time of day:</a:t>
            </a:r>
          </a:p>
          <a:p>
            <a:pPr marL="584200" indent="-250825">
              <a:buFont typeface="System Font Regular"/>
              <a:buChar char="-"/>
            </a:pPr>
            <a:r>
              <a:rPr lang="en-GB" sz="1400" b="1" dirty="0">
                <a:solidFill>
                  <a:schemeClr val="tx1">
                    <a:lumMod val="75000"/>
                    <a:lumOff val="25000"/>
                  </a:schemeClr>
                </a:solidFill>
              </a:rPr>
              <a:t>Time-of-Day as a Fact</a:t>
            </a:r>
          </a:p>
          <a:p>
            <a:pPr marL="584200" indent="-250825">
              <a:buFont typeface="System Font Regular"/>
              <a:buChar char="-"/>
            </a:pPr>
            <a:r>
              <a:rPr lang="en-GB" sz="1400" b="1" dirty="0">
                <a:solidFill>
                  <a:schemeClr val="tx1">
                    <a:lumMod val="75000"/>
                    <a:lumOff val="25000"/>
                  </a:schemeClr>
                </a:solidFill>
                <a:effectLst/>
              </a:rPr>
              <a:t>Time-of-Day as a Dimension </a:t>
            </a:r>
          </a:p>
        </p:txBody>
      </p:sp>
    </p:spTree>
    <p:extLst>
      <p:ext uri="{BB962C8B-B14F-4D97-AF65-F5344CB8AC3E}">
        <p14:creationId xmlns:p14="http://schemas.microsoft.com/office/powerpoint/2010/main" val="34089442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768" y="85988"/>
            <a:ext cx="10515600" cy="1325563"/>
          </a:xfrm>
        </p:spPr>
        <p:txBody>
          <a:bodyPr/>
          <a:lstStyle/>
          <a:p>
            <a:pPr marL="333375"/>
            <a:r>
              <a:rPr lang="en-GB" sz="4400" b="1" dirty="0">
                <a:solidFill>
                  <a:schemeClr val="tx1">
                    <a:lumMod val="75000"/>
                    <a:lumOff val="25000"/>
                  </a:schemeClr>
                </a:solidFill>
              </a:rPr>
              <a:t>Time-of-Day as a Fact</a:t>
            </a:r>
          </a:p>
        </p:txBody>
      </p:sp>
      <p:grpSp>
        <p:nvGrpSpPr>
          <p:cNvPr id="5" name="Group 4"/>
          <p:cNvGrpSpPr>
            <a:grpSpLocks noGrp="1" noUngrp="1" noChangeAspect="1"/>
          </p:cNvGrpSpPr>
          <p:nvPr/>
        </p:nvGrpSpPr>
        <p:grpSpPr>
          <a:xfrm>
            <a:off x="6767343" y="1630367"/>
            <a:ext cx="4929889" cy="3363382"/>
            <a:chOff x="2782888" y="1919288"/>
            <a:chExt cx="6624637" cy="4519612"/>
          </a:xfrm>
        </p:grpSpPr>
        <p:pic>
          <p:nvPicPr>
            <p:cNvPr id="3" name="Picture 2" descr="f09-19-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2782888" y="1919288"/>
              <a:ext cx="6624637" cy="4138612"/>
            </a:xfrm>
            <a:prstGeom prst="rect">
              <a:avLst/>
            </a:prstGeom>
            <a:noFill/>
            <a:ln>
              <a:noFill/>
            </a:ln>
          </p:spPr>
        </p:pic>
        <p:sp>
          <p:nvSpPr>
            <p:cNvPr id="4" name="Rectangle 3"/>
            <p:cNvSpPr/>
            <p:nvPr/>
          </p:nvSpPr>
          <p:spPr>
            <a:xfrm>
              <a:off x="2782888" y="6096000"/>
              <a:ext cx="6624637" cy="342900"/>
            </a:xfrm>
            <a:prstGeom prst="rect">
              <a:avLst/>
            </a:prstGeom>
            <a:noFill/>
            <a:ln>
              <a:noFill/>
            </a:ln>
          </p:spPr>
          <p:txBody>
            <a:bodyPr anchor="ctr">
              <a:normAutofit fontScale="55000" lnSpcReduction="20000"/>
            </a:bodyPr>
            <a:lstStyle/>
            <a:p>
              <a:pPr algn="ctr"/>
              <a:r>
                <a:rPr lang="en-US" sz="2400" dirty="0"/>
                <a:t>f09-19</a:t>
              </a:r>
            </a:p>
          </p:txBody>
        </p:sp>
      </p:grpSp>
      <p:sp>
        <p:nvSpPr>
          <p:cNvPr id="7" name="Slide Number Placeholder 6">
            <a:extLst>
              <a:ext uri="{FF2B5EF4-FFF2-40B4-BE49-F238E27FC236}">
                <a16:creationId xmlns:a16="http://schemas.microsoft.com/office/drawing/2014/main" id="{C9F1DCF0-0FBD-44D9-A0E0-2622A9E8C6AF}"/>
              </a:ext>
            </a:extLst>
          </p:cNvPr>
          <p:cNvSpPr>
            <a:spLocks noGrp="1"/>
          </p:cNvSpPr>
          <p:nvPr>
            <p:ph type="sldNum" sz="quarter" idx="12"/>
          </p:nvPr>
        </p:nvSpPr>
        <p:spPr/>
        <p:txBody>
          <a:bodyPr/>
          <a:lstStyle/>
          <a:p>
            <a:fld id="{DD40C559-0D42-4D76-92B1-8C19F3BDA397}" type="slidenum">
              <a:rPr lang="en-US" smtClean="0"/>
              <a:t>58</a:t>
            </a:fld>
            <a:endParaRPr lang="en-US"/>
          </a:p>
        </p:txBody>
      </p:sp>
      <p:sp>
        <p:nvSpPr>
          <p:cNvPr id="6" name="Content Placeholder 5">
            <a:extLst>
              <a:ext uri="{FF2B5EF4-FFF2-40B4-BE49-F238E27FC236}">
                <a16:creationId xmlns:a16="http://schemas.microsoft.com/office/drawing/2014/main" id="{5376F71C-1BC8-47FA-286C-B961E0B355AB}"/>
              </a:ext>
            </a:extLst>
          </p:cNvPr>
          <p:cNvSpPr txBox="1">
            <a:spLocks/>
          </p:cNvSpPr>
          <p:nvPr/>
        </p:nvSpPr>
        <p:spPr>
          <a:xfrm>
            <a:off x="494768" y="1270000"/>
            <a:ext cx="6007632" cy="50863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363" indent="-217488"/>
            <a:r>
              <a:rPr lang="en-GB" sz="1400" dirty="0">
                <a:solidFill>
                  <a:srgbClr val="3A3A47"/>
                </a:solidFill>
                <a:effectLst/>
                <a:latin typeface="Palatino" pitchFamily="2" charset="77"/>
              </a:rPr>
              <a:t>First, if time-of-day analysis is irrelevant or is only done on a limited basis in your enterprise then </a:t>
            </a:r>
            <a:r>
              <a:rPr lang="en-GB" sz="1400" b="1" dirty="0">
                <a:solidFill>
                  <a:srgbClr val="3A3A47"/>
                </a:solidFill>
                <a:effectLst/>
                <a:latin typeface="Palatino" pitchFamily="2" charset="77"/>
              </a:rPr>
              <a:t>time is treated as a fact</a:t>
            </a:r>
            <a:r>
              <a:rPr lang="en-GB" sz="1400" dirty="0">
                <a:solidFill>
                  <a:srgbClr val="3A3A47"/>
                </a:solidFill>
                <a:effectLst/>
                <a:latin typeface="Palatino" pitchFamily="2" charset="77"/>
              </a:rPr>
              <a:t>. </a:t>
            </a:r>
          </a:p>
          <a:p>
            <a:pPr marL="233363" indent="-217488"/>
            <a:r>
              <a:rPr lang="en-GB" sz="1400" dirty="0">
                <a:solidFill>
                  <a:srgbClr val="3A3A47"/>
                </a:solidFill>
                <a:effectLst/>
                <a:latin typeface="Palatino" pitchFamily="2" charset="77"/>
              </a:rPr>
              <a:t>For every date in a fact table, create two columns:</a:t>
            </a:r>
          </a:p>
          <a:p>
            <a:pPr marL="533400" indent="-250825">
              <a:lnSpc>
                <a:spcPct val="100000"/>
              </a:lnSpc>
              <a:buFont typeface="System Font Regular"/>
              <a:buChar char="-"/>
            </a:pPr>
            <a:r>
              <a:rPr lang="en-GB" sz="1500" dirty="0">
                <a:solidFill>
                  <a:srgbClr val="3A3A47"/>
                </a:solidFill>
                <a:latin typeface="Palatino" pitchFamily="2" charset="77"/>
              </a:rPr>
              <a:t>The first column should have a foreign key linked to the calendar date dimension that would be used in business analysis when time of day is irrelevant.</a:t>
            </a:r>
          </a:p>
          <a:p>
            <a:pPr marL="533400" indent="-250825">
              <a:lnSpc>
                <a:spcPct val="100000"/>
              </a:lnSpc>
              <a:buFont typeface="System Font Regular"/>
              <a:buChar char="-"/>
            </a:pPr>
            <a:r>
              <a:rPr lang="en-GB" sz="1400" dirty="0">
                <a:solidFill>
                  <a:srgbClr val="3A3A47"/>
                </a:solidFill>
                <a:effectLst/>
                <a:latin typeface="Palatino" pitchFamily="2" charset="77"/>
              </a:rPr>
              <a:t>The second column should contain both the date and time. </a:t>
            </a:r>
            <a:endParaRPr lang="en-GB" sz="1400" dirty="0">
              <a:solidFill>
                <a:srgbClr val="3A3A47"/>
              </a:solidFill>
              <a:latin typeface="Palatino" pitchFamily="2" charset="77"/>
            </a:endParaRPr>
          </a:p>
          <a:p>
            <a:pPr marL="233363" indent="-217488"/>
            <a:r>
              <a:rPr lang="en-GB" sz="1400" dirty="0">
                <a:solidFill>
                  <a:srgbClr val="3A3A47"/>
                </a:solidFill>
                <a:latin typeface="Palatino" pitchFamily="2" charset="77"/>
              </a:rPr>
              <a:t>There are several pragmatic reasons to retain the time of day even if there does not appear to be a business analytical need: </a:t>
            </a:r>
          </a:p>
          <a:p>
            <a:pPr marL="533400" indent="-250825">
              <a:lnSpc>
                <a:spcPct val="100000"/>
              </a:lnSpc>
              <a:buFont typeface="System Font Regular"/>
              <a:buChar char="-"/>
            </a:pPr>
            <a:r>
              <a:rPr lang="en-GB" sz="1500" dirty="0">
                <a:solidFill>
                  <a:srgbClr val="3A3A47"/>
                </a:solidFill>
                <a:latin typeface="Palatino" pitchFamily="2" charset="77"/>
              </a:rPr>
              <a:t>Enable reconciliation of the fact’s date with the transactional system’s date.</a:t>
            </a:r>
          </a:p>
          <a:p>
            <a:pPr marL="533400" indent="-250825">
              <a:lnSpc>
                <a:spcPct val="100000"/>
              </a:lnSpc>
              <a:buFont typeface="System Font Regular"/>
              <a:buChar char="-"/>
            </a:pPr>
            <a:r>
              <a:rPr lang="en-GB" sz="1400" dirty="0">
                <a:solidFill>
                  <a:srgbClr val="3A3A47"/>
                </a:solidFill>
                <a:effectLst/>
                <a:latin typeface="Palatino" pitchFamily="2" charset="77"/>
              </a:rPr>
              <a:t>Enable the occasional time-of-day analysis by directly using the fact column with the full </a:t>
            </a:r>
            <a:r>
              <a:rPr lang="en-GB" sz="1400" dirty="0">
                <a:solidFill>
                  <a:srgbClr val="3A3A47"/>
                </a:solidFill>
                <a:effectLst/>
                <a:latin typeface="Menlo" panose="020B0609030804020204" pitchFamily="49" charset="0"/>
              </a:rPr>
              <a:t>DATETIME</a:t>
            </a:r>
            <a:r>
              <a:rPr lang="en-GB" sz="1400" dirty="0">
                <a:solidFill>
                  <a:srgbClr val="3A3A47"/>
                </a:solidFill>
                <a:effectLst/>
                <a:latin typeface="Palatino" pitchFamily="2" charset="77"/>
              </a:rPr>
              <a:t>. </a:t>
            </a:r>
          </a:p>
          <a:p>
            <a:pPr marL="533400" indent="-250825">
              <a:lnSpc>
                <a:spcPct val="100000"/>
              </a:lnSpc>
              <a:buFont typeface="System Font Regular"/>
              <a:buChar char="-"/>
            </a:pPr>
            <a:r>
              <a:rPr lang="en-GB" sz="1400" dirty="0">
                <a:solidFill>
                  <a:srgbClr val="3A3A47"/>
                </a:solidFill>
                <a:effectLst/>
                <a:latin typeface="Palatino" pitchFamily="2" charset="77"/>
              </a:rPr>
              <a:t>If conditions change and time-of-day analysis becomes a business requirement, then having the fact attributes with </a:t>
            </a:r>
            <a:r>
              <a:rPr lang="en-GB" sz="1400" dirty="0">
                <a:solidFill>
                  <a:srgbClr val="3A3A47"/>
                </a:solidFill>
                <a:effectLst/>
                <a:latin typeface="Menlo" panose="020B0609030804020204" pitchFamily="49" charset="0"/>
              </a:rPr>
              <a:t>DATETIME </a:t>
            </a:r>
            <a:r>
              <a:rPr lang="en-GB" sz="1400" dirty="0">
                <a:solidFill>
                  <a:srgbClr val="3A3A47"/>
                </a:solidFill>
                <a:effectLst/>
                <a:latin typeface="Palatino" pitchFamily="2" charset="77"/>
              </a:rPr>
              <a:t>allows this type of analysis to be retrofitted by using the second approach below.</a:t>
            </a:r>
            <a:endParaRPr lang="en-GB" sz="1400" dirty="0">
              <a:effectLst/>
            </a:endParaRPr>
          </a:p>
        </p:txBody>
      </p:sp>
      <p:sp>
        <p:nvSpPr>
          <p:cNvPr id="9" name="TextBox 8">
            <a:extLst>
              <a:ext uri="{FF2B5EF4-FFF2-40B4-BE49-F238E27FC236}">
                <a16:creationId xmlns:a16="http://schemas.microsoft.com/office/drawing/2014/main" id="{7274E9D8-3248-E13D-3717-7F2E18B3D7B7}"/>
              </a:ext>
            </a:extLst>
          </p:cNvPr>
          <p:cNvSpPr txBox="1"/>
          <p:nvPr/>
        </p:nvSpPr>
        <p:spPr>
          <a:xfrm>
            <a:off x="7125232" y="4993749"/>
            <a:ext cx="4572000" cy="830997"/>
          </a:xfrm>
          <a:prstGeom prst="rect">
            <a:avLst/>
          </a:prstGeom>
          <a:solidFill>
            <a:schemeClr val="bg1">
              <a:lumMod val="85000"/>
            </a:schemeClr>
          </a:solidFill>
        </p:spPr>
        <p:txBody>
          <a:bodyPr wrap="square">
            <a:spAutoFit/>
          </a:bodyPr>
          <a:lstStyle/>
          <a:p>
            <a:r>
              <a:rPr lang="en-GB" sz="1200" dirty="0">
                <a:solidFill>
                  <a:srgbClr val="3A3A47"/>
                </a:solidFill>
                <a:latin typeface="Palatino" pitchFamily="2" charset="77"/>
              </a:rPr>
              <a:t>The example above </a:t>
            </a:r>
            <a:r>
              <a:rPr lang="en-GB" sz="1200" dirty="0">
                <a:solidFill>
                  <a:srgbClr val="3A3A47"/>
                </a:solidFill>
                <a:effectLst/>
                <a:latin typeface="Palatino" pitchFamily="2" charset="77"/>
              </a:rPr>
              <a:t>shows the </a:t>
            </a:r>
            <a:r>
              <a:rPr lang="en-GB" sz="1200" i="1" dirty="0" err="1">
                <a:solidFill>
                  <a:srgbClr val="3A3A47"/>
                </a:solidFill>
                <a:effectLst/>
                <a:latin typeface="Palatino" pitchFamily="2" charset="77"/>
              </a:rPr>
              <a:t>FactStoreSales</a:t>
            </a:r>
            <a:r>
              <a:rPr lang="en-GB" sz="1200" i="1" dirty="0">
                <a:solidFill>
                  <a:srgbClr val="3A3A47"/>
                </a:solidFill>
                <a:effectLst/>
                <a:latin typeface="Palatino" pitchFamily="2" charset="77"/>
              </a:rPr>
              <a:t> </a:t>
            </a:r>
            <a:r>
              <a:rPr lang="en-GB" sz="1200" dirty="0">
                <a:solidFill>
                  <a:srgbClr val="3A3A47"/>
                </a:solidFill>
                <a:effectLst/>
                <a:latin typeface="Palatino" pitchFamily="2" charset="77"/>
              </a:rPr>
              <a:t>table with both of these columns. First, foreign key </a:t>
            </a:r>
            <a:r>
              <a:rPr lang="en-GB" sz="1200" i="1" dirty="0" err="1">
                <a:solidFill>
                  <a:srgbClr val="3A3A47"/>
                </a:solidFill>
                <a:effectLst/>
                <a:latin typeface="Palatino" pitchFamily="2" charset="77"/>
              </a:rPr>
              <a:t>OrderDateKey</a:t>
            </a:r>
            <a:r>
              <a:rPr lang="en-GB" sz="1200" i="1" dirty="0">
                <a:solidFill>
                  <a:srgbClr val="3A3A47"/>
                </a:solidFill>
                <a:effectLst/>
                <a:latin typeface="Palatino" pitchFamily="2" charset="77"/>
              </a:rPr>
              <a:t> </a:t>
            </a:r>
            <a:r>
              <a:rPr lang="en-GB" sz="1200" dirty="0">
                <a:solidFill>
                  <a:srgbClr val="3A3A47"/>
                </a:solidFill>
                <a:effectLst/>
                <a:latin typeface="Palatino" pitchFamily="2" charset="77"/>
              </a:rPr>
              <a:t>that links to the date dimension </a:t>
            </a:r>
            <a:r>
              <a:rPr lang="en-GB" sz="1200" i="1" dirty="0" err="1">
                <a:solidFill>
                  <a:srgbClr val="3A3A47"/>
                </a:solidFill>
                <a:effectLst/>
                <a:latin typeface="Palatino" pitchFamily="2" charset="77"/>
              </a:rPr>
              <a:t>DimOrderDate</a:t>
            </a:r>
            <a:r>
              <a:rPr lang="en-GB" sz="1200" dirty="0">
                <a:solidFill>
                  <a:srgbClr val="3A3A47"/>
                </a:solidFill>
                <a:effectLst/>
                <a:latin typeface="Palatino" pitchFamily="2" charset="77"/>
              </a:rPr>
              <a:t>. Second, the </a:t>
            </a:r>
            <a:r>
              <a:rPr lang="en-GB" sz="1200" i="1" dirty="0" err="1">
                <a:solidFill>
                  <a:srgbClr val="3A3A47"/>
                </a:solidFill>
                <a:effectLst/>
                <a:latin typeface="Palatino" pitchFamily="2" charset="77"/>
              </a:rPr>
              <a:t>OrderDate</a:t>
            </a:r>
            <a:r>
              <a:rPr lang="en-GB" sz="1200" i="1" dirty="0">
                <a:solidFill>
                  <a:srgbClr val="3A3A47"/>
                </a:solidFill>
                <a:effectLst/>
                <a:latin typeface="Palatino" pitchFamily="2" charset="77"/>
              </a:rPr>
              <a:t> </a:t>
            </a:r>
            <a:r>
              <a:rPr lang="en-GB" sz="1200" dirty="0">
                <a:solidFill>
                  <a:srgbClr val="3A3A47"/>
                </a:solidFill>
                <a:effectLst/>
                <a:latin typeface="Palatino" pitchFamily="2" charset="77"/>
              </a:rPr>
              <a:t>column containing the full </a:t>
            </a:r>
            <a:r>
              <a:rPr lang="en-GB" sz="1200" dirty="0">
                <a:solidFill>
                  <a:srgbClr val="3A3A47"/>
                </a:solidFill>
                <a:effectLst/>
                <a:latin typeface="Menlo" panose="020B0609030804020204" pitchFamily="49" charset="0"/>
              </a:rPr>
              <a:t>DATETIME </a:t>
            </a:r>
            <a:r>
              <a:rPr lang="en-GB" sz="1200" dirty="0">
                <a:solidFill>
                  <a:srgbClr val="3A3A47"/>
                </a:solidFill>
                <a:effectLst/>
                <a:latin typeface="Palatino" pitchFamily="2" charset="77"/>
              </a:rPr>
              <a:t>data. </a:t>
            </a:r>
            <a:endParaRPr lang="en-GB" sz="1200" dirty="0">
              <a:effectLst/>
            </a:endParaRPr>
          </a:p>
        </p:txBody>
      </p:sp>
    </p:spTree>
    <p:extLst>
      <p:ext uri="{BB962C8B-B14F-4D97-AF65-F5344CB8AC3E}">
        <p14:creationId xmlns:p14="http://schemas.microsoft.com/office/powerpoint/2010/main" val="31077538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456" y="136525"/>
            <a:ext cx="10515600" cy="1325563"/>
          </a:xfrm>
        </p:spPr>
        <p:txBody>
          <a:bodyPr/>
          <a:lstStyle/>
          <a:p>
            <a:r>
              <a:rPr lang="en-US" dirty="0"/>
              <a:t>Time as a dimension</a:t>
            </a:r>
          </a:p>
        </p:txBody>
      </p:sp>
      <p:grpSp>
        <p:nvGrpSpPr>
          <p:cNvPr id="5" name="Group 4"/>
          <p:cNvGrpSpPr>
            <a:grpSpLocks noGrp="1" noUngrp="1" noChangeAspect="1"/>
          </p:cNvGrpSpPr>
          <p:nvPr/>
        </p:nvGrpSpPr>
        <p:grpSpPr>
          <a:xfrm>
            <a:off x="3372644" y="3335940"/>
            <a:ext cx="5446712" cy="3020410"/>
            <a:chOff x="2020888" y="1919288"/>
            <a:chExt cx="8150225" cy="4519612"/>
          </a:xfrm>
        </p:grpSpPr>
        <p:pic>
          <p:nvPicPr>
            <p:cNvPr id="3" name="Picture 2" descr="f09-20-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2020888" y="1919288"/>
              <a:ext cx="8150225" cy="4138612"/>
            </a:xfrm>
            <a:prstGeom prst="rect">
              <a:avLst/>
            </a:prstGeom>
            <a:noFill/>
            <a:ln>
              <a:noFill/>
            </a:ln>
          </p:spPr>
        </p:pic>
        <p:sp>
          <p:nvSpPr>
            <p:cNvPr id="4" name="Rectangle 3"/>
            <p:cNvSpPr/>
            <p:nvPr/>
          </p:nvSpPr>
          <p:spPr>
            <a:xfrm>
              <a:off x="2020888" y="6096000"/>
              <a:ext cx="8150225" cy="342900"/>
            </a:xfrm>
            <a:prstGeom prst="rect">
              <a:avLst/>
            </a:prstGeom>
            <a:noFill/>
            <a:ln>
              <a:noFill/>
            </a:ln>
          </p:spPr>
          <p:txBody>
            <a:bodyPr anchor="ctr">
              <a:normAutofit fontScale="47500" lnSpcReduction="20000"/>
            </a:bodyPr>
            <a:lstStyle/>
            <a:p>
              <a:pPr algn="ctr"/>
              <a:r>
                <a:rPr lang="en-US" sz="2400" dirty="0"/>
                <a:t>f09-20</a:t>
              </a:r>
            </a:p>
          </p:txBody>
        </p:sp>
      </p:grpSp>
      <p:sp>
        <p:nvSpPr>
          <p:cNvPr id="7" name="Slide Number Placeholder 6">
            <a:extLst>
              <a:ext uri="{FF2B5EF4-FFF2-40B4-BE49-F238E27FC236}">
                <a16:creationId xmlns:a16="http://schemas.microsoft.com/office/drawing/2014/main" id="{071DD942-0707-31C5-3340-AA0DB7042002}"/>
              </a:ext>
            </a:extLst>
          </p:cNvPr>
          <p:cNvSpPr>
            <a:spLocks noGrp="1"/>
          </p:cNvSpPr>
          <p:nvPr>
            <p:ph type="sldNum" sz="quarter" idx="12"/>
          </p:nvPr>
        </p:nvSpPr>
        <p:spPr/>
        <p:txBody>
          <a:bodyPr/>
          <a:lstStyle/>
          <a:p>
            <a:fld id="{DD40C559-0D42-4D76-92B1-8C19F3BDA397}" type="slidenum">
              <a:rPr lang="en-US" smtClean="0"/>
              <a:t>59</a:t>
            </a:fld>
            <a:endParaRPr lang="en-US"/>
          </a:p>
        </p:txBody>
      </p:sp>
      <p:sp>
        <p:nvSpPr>
          <p:cNvPr id="6" name="Content Placeholder 5">
            <a:extLst>
              <a:ext uri="{FF2B5EF4-FFF2-40B4-BE49-F238E27FC236}">
                <a16:creationId xmlns:a16="http://schemas.microsoft.com/office/drawing/2014/main" id="{784A4564-B7DF-0D24-9C45-2F5286AA778A}"/>
              </a:ext>
            </a:extLst>
          </p:cNvPr>
          <p:cNvSpPr txBox="1">
            <a:spLocks/>
          </p:cNvSpPr>
          <p:nvPr/>
        </p:nvSpPr>
        <p:spPr>
          <a:xfrm>
            <a:off x="280456" y="1084152"/>
            <a:ext cx="11631088" cy="188337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dirty="0">
                <a:solidFill>
                  <a:srgbClr val="3A3A47"/>
                </a:solidFill>
                <a:effectLst/>
                <a:latin typeface="Palatino" pitchFamily="2" charset="77"/>
              </a:rPr>
              <a:t>With the second approach, </a:t>
            </a:r>
            <a:r>
              <a:rPr lang="en-GB" sz="1400" b="1" dirty="0">
                <a:solidFill>
                  <a:srgbClr val="3A3A47"/>
                </a:solidFill>
                <a:effectLst/>
                <a:latin typeface="Palatino" pitchFamily="2" charset="77"/>
              </a:rPr>
              <a:t>time is managed as a dimension </a:t>
            </a:r>
            <a:r>
              <a:rPr lang="en-GB" sz="1400" dirty="0">
                <a:solidFill>
                  <a:srgbClr val="3A3A47"/>
                </a:solidFill>
                <a:effectLst/>
                <a:latin typeface="Palatino" pitchFamily="2" charset="77"/>
              </a:rPr>
              <a:t>because there is a need for the business to </a:t>
            </a:r>
            <a:r>
              <a:rPr lang="en-GB" sz="1400" dirty="0" err="1">
                <a:solidFill>
                  <a:srgbClr val="3A3A47"/>
                </a:solidFill>
                <a:effectLst/>
                <a:latin typeface="Palatino" pitchFamily="2" charset="77"/>
              </a:rPr>
              <a:t>analyze</a:t>
            </a:r>
            <a:r>
              <a:rPr lang="en-GB" sz="1400" dirty="0">
                <a:solidFill>
                  <a:srgbClr val="3A3A47"/>
                </a:solidFill>
                <a:effectLst/>
                <a:latin typeface="Palatino" pitchFamily="2" charset="77"/>
              </a:rPr>
              <a:t> performance measure by the time of day. </a:t>
            </a:r>
          </a:p>
          <a:p>
            <a:r>
              <a:rPr lang="en-GB" sz="1400" dirty="0">
                <a:solidFill>
                  <a:srgbClr val="3A3A47"/>
                </a:solidFill>
                <a:latin typeface="Palatino" pitchFamily="2" charset="77"/>
              </a:rPr>
              <a:t>T</a:t>
            </a:r>
            <a:r>
              <a:rPr lang="en-GB" sz="1400" dirty="0">
                <a:solidFill>
                  <a:srgbClr val="3A3A47"/>
                </a:solidFill>
                <a:effectLst/>
                <a:latin typeface="Palatino" pitchFamily="2" charset="77"/>
              </a:rPr>
              <a:t>his approach stores three columns in the fact table for every date that needs to be </a:t>
            </a:r>
            <a:r>
              <a:rPr lang="en-GB" sz="1400" dirty="0" err="1">
                <a:solidFill>
                  <a:srgbClr val="3A3A47"/>
                </a:solidFill>
                <a:effectLst/>
                <a:latin typeface="Palatino" pitchFamily="2" charset="77"/>
              </a:rPr>
              <a:t>analyzed</a:t>
            </a:r>
            <a:r>
              <a:rPr lang="en-GB" sz="1400" dirty="0">
                <a:solidFill>
                  <a:srgbClr val="3A3A47"/>
                </a:solidFill>
                <a:effectLst/>
                <a:latin typeface="Palatino" pitchFamily="2" charset="77"/>
              </a:rPr>
              <a:t> by the business. The two columns discussed in the other time-of-day approach— foreign key linked to the data dimension and a column storing the full </a:t>
            </a:r>
            <a:r>
              <a:rPr lang="en-GB" sz="1400" dirty="0">
                <a:solidFill>
                  <a:srgbClr val="3A3A47"/>
                </a:solidFill>
                <a:effectLst/>
                <a:latin typeface="Menlo" panose="020B0609030804020204" pitchFamily="49" charset="0"/>
              </a:rPr>
              <a:t>DATETIME</a:t>
            </a:r>
            <a:r>
              <a:rPr lang="en-GB" sz="1400" dirty="0">
                <a:solidFill>
                  <a:srgbClr val="3A3A47"/>
                </a:solidFill>
                <a:effectLst/>
                <a:latin typeface="Palatino" pitchFamily="2" charset="77"/>
              </a:rPr>
              <a:t>—are included in this approach. </a:t>
            </a:r>
          </a:p>
          <a:p>
            <a:r>
              <a:rPr lang="en-GB" sz="1400" dirty="0">
                <a:solidFill>
                  <a:srgbClr val="3A3A47"/>
                </a:solidFill>
                <a:effectLst/>
                <a:latin typeface="Palatino" pitchFamily="2" charset="77"/>
              </a:rPr>
              <a:t>The third column is a foreign key to a time dimension, as shown in </a:t>
            </a:r>
            <a:r>
              <a:rPr lang="en-GB" sz="1400" b="1" dirty="0">
                <a:solidFill>
                  <a:srgbClr val="D1002B"/>
                </a:solidFill>
                <a:effectLst/>
                <a:latin typeface="NotoSerif"/>
              </a:rPr>
              <a:t>Figure 9.20</a:t>
            </a:r>
            <a:r>
              <a:rPr lang="en-GB" sz="1400" dirty="0">
                <a:solidFill>
                  <a:srgbClr val="3A3A47"/>
                </a:solidFill>
                <a:effectLst/>
                <a:latin typeface="Palatino" pitchFamily="2" charset="77"/>
              </a:rPr>
              <a:t>, which expands the previous example by adding the </a:t>
            </a:r>
            <a:r>
              <a:rPr lang="en-GB" sz="1400" i="1" dirty="0" err="1">
                <a:solidFill>
                  <a:srgbClr val="3A3A47"/>
                </a:solidFill>
                <a:effectLst/>
                <a:latin typeface="Palatino" pitchFamily="2" charset="77"/>
              </a:rPr>
              <a:t>Order_TimeKey</a:t>
            </a:r>
            <a:r>
              <a:rPr lang="en-GB" sz="1400" i="1" dirty="0">
                <a:solidFill>
                  <a:srgbClr val="3A3A47"/>
                </a:solidFill>
                <a:effectLst/>
                <a:latin typeface="Palatino" pitchFamily="2" charset="77"/>
              </a:rPr>
              <a:t> </a:t>
            </a:r>
            <a:r>
              <a:rPr lang="en-GB" sz="1400" dirty="0">
                <a:solidFill>
                  <a:srgbClr val="3A3A47"/>
                </a:solidFill>
                <a:effectLst/>
                <a:latin typeface="Palatino" pitchFamily="2" charset="77"/>
              </a:rPr>
              <a:t>(foreign key) linked to </a:t>
            </a:r>
            <a:r>
              <a:rPr lang="en-GB" sz="1400" i="1" dirty="0" err="1">
                <a:solidFill>
                  <a:srgbClr val="3A3A47"/>
                </a:solidFill>
                <a:effectLst/>
                <a:latin typeface="Palatino" pitchFamily="2" charset="77"/>
              </a:rPr>
              <a:t>Dim_Time</a:t>
            </a:r>
            <a:r>
              <a:rPr lang="en-GB" sz="1400" i="1" dirty="0">
                <a:solidFill>
                  <a:srgbClr val="3A3A47"/>
                </a:solidFill>
                <a:effectLst/>
                <a:latin typeface="Palatino" pitchFamily="2" charset="77"/>
              </a:rPr>
              <a:t> </a:t>
            </a:r>
            <a:r>
              <a:rPr lang="en-GB" sz="1400" dirty="0">
                <a:solidFill>
                  <a:srgbClr val="3A3A47"/>
                </a:solidFill>
                <a:effectLst/>
                <a:latin typeface="Palatino" pitchFamily="2" charset="77"/>
              </a:rPr>
              <a:t>(time dimension.) </a:t>
            </a:r>
            <a:endParaRPr lang="en-GB" sz="1400" dirty="0">
              <a:effectLst/>
            </a:endParaRPr>
          </a:p>
        </p:txBody>
      </p:sp>
    </p:spTree>
    <p:extLst>
      <p:ext uri="{BB962C8B-B14F-4D97-AF65-F5344CB8AC3E}">
        <p14:creationId xmlns:p14="http://schemas.microsoft.com/office/powerpoint/2010/main" val="1337033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rgbClr val="0070C0"/>
                </a:solidFill>
              </a:rPr>
              <a:t>High-Level View of a Dimensional Model (Example)</a:t>
            </a:r>
            <a:endParaRPr lang="en-US" sz="3600" dirty="0">
              <a:solidFill>
                <a:srgbClr val="0070C0"/>
              </a:solidFill>
            </a:endParaRPr>
          </a:p>
        </p:txBody>
      </p:sp>
      <p:grpSp>
        <p:nvGrpSpPr>
          <p:cNvPr id="5" name="Group 4"/>
          <p:cNvGrpSpPr>
            <a:grpSpLocks noGrp="1" noUngrp="1" noChangeAspect="1"/>
          </p:cNvGrpSpPr>
          <p:nvPr/>
        </p:nvGrpSpPr>
        <p:grpSpPr>
          <a:xfrm>
            <a:off x="457200" y="2178050"/>
            <a:ext cx="11277600" cy="4000500"/>
            <a:chOff x="457200" y="2178050"/>
            <a:chExt cx="11277600" cy="4000500"/>
          </a:xfrm>
        </p:grpSpPr>
        <p:pic>
          <p:nvPicPr>
            <p:cNvPr id="3" name="Picture 2" descr="f09-01-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457200" y="2178050"/>
              <a:ext cx="11277600" cy="3619500"/>
            </a:xfrm>
            <a:prstGeom prst="rect">
              <a:avLst/>
            </a:prstGeom>
            <a:noFill/>
            <a:ln>
              <a:noFill/>
            </a:ln>
          </p:spPr>
        </p:pic>
        <p:sp>
          <p:nvSpPr>
            <p:cNvPr id="4" name="Rectangle 3"/>
            <p:cNvSpPr/>
            <p:nvPr/>
          </p:nvSpPr>
          <p:spPr>
            <a:xfrm>
              <a:off x="457200" y="5835650"/>
              <a:ext cx="11277600" cy="342900"/>
            </a:xfrm>
            <a:prstGeom prst="rect">
              <a:avLst/>
            </a:prstGeom>
            <a:noFill/>
            <a:ln>
              <a:noFill/>
            </a:ln>
          </p:spPr>
          <p:txBody>
            <a:bodyPr anchor="ctr">
              <a:normAutofit fontScale="85000" lnSpcReduction="20000"/>
            </a:bodyPr>
            <a:lstStyle/>
            <a:p>
              <a:pPr algn="ctr"/>
              <a:r>
                <a:rPr lang="en-US" sz="2400" dirty="0"/>
                <a:t>f09-01</a:t>
              </a:r>
            </a:p>
          </p:txBody>
        </p:sp>
      </p:grpSp>
      <p:sp>
        <p:nvSpPr>
          <p:cNvPr id="7" name="Slide Number Placeholder 6">
            <a:extLst>
              <a:ext uri="{FF2B5EF4-FFF2-40B4-BE49-F238E27FC236}">
                <a16:creationId xmlns:a16="http://schemas.microsoft.com/office/drawing/2014/main" id="{B8CD542B-AE9C-CF1D-B648-2EA73F1F27CF}"/>
              </a:ext>
            </a:extLst>
          </p:cNvPr>
          <p:cNvSpPr>
            <a:spLocks noGrp="1"/>
          </p:cNvSpPr>
          <p:nvPr>
            <p:ph type="sldNum" sz="quarter" idx="12"/>
          </p:nvPr>
        </p:nvSpPr>
        <p:spPr/>
        <p:txBody>
          <a:bodyPr/>
          <a:lstStyle/>
          <a:p>
            <a:fld id="{DD40C559-0D42-4D76-92B1-8C19F3BDA397}" type="slidenum">
              <a:rPr lang="en-US" smtClean="0"/>
              <a:t>6</a:t>
            </a:fld>
            <a:endParaRPr lang="en-US"/>
          </a:p>
        </p:txBody>
      </p:sp>
    </p:spTree>
    <p:extLst>
      <p:ext uri="{BB962C8B-B14F-4D97-AF65-F5344CB8AC3E}">
        <p14:creationId xmlns:p14="http://schemas.microsoft.com/office/powerpoint/2010/main" val="39748121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456" y="136525"/>
            <a:ext cx="10515600" cy="1325563"/>
          </a:xfrm>
        </p:spPr>
        <p:txBody>
          <a:bodyPr/>
          <a:lstStyle/>
          <a:p>
            <a:r>
              <a:rPr lang="en-US" dirty="0"/>
              <a:t>Time as a dimension - grain</a:t>
            </a:r>
          </a:p>
        </p:txBody>
      </p:sp>
      <p:sp>
        <p:nvSpPr>
          <p:cNvPr id="7" name="Slide Number Placeholder 6">
            <a:extLst>
              <a:ext uri="{FF2B5EF4-FFF2-40B4-BE49-F238E27FC236}">
                <a16:creationId xmlns:a16="http://schemas.microsoft.com/office/drawing/2014/main" id="{071DD942-0707-31C5-3340-AA0DB7042002}"/>
              </a:ext>
            </a:extLst>
          </p:cNvPr>
          <p:cNvSpPr>
            <a:spLocks noGrp="1"/>
          </p:cNvSpPr>
          <p:nvPr>
            <p:ph type="sldNum" sz="quarter" idx="12"/>
          </p:nvPr>
        </p:nvSpPr>
        <p:spPr/>
        <p:txBody>
          <a:bodyPr/>
          <a:lstStyle/>
          <a:p>
            <a:fld id="{DD40C559-0D42-4D76-92B1-8C19F3BDA397}" type="slidenum">
              <a:rPr lang="en-US" smtClean="0"/>
              <a:t>60</a:t>
            </a:fld>
            <a:endParaRPr lang="en-US"/>
          </a:p>
        </p:txBody>
      </p:sp>
      <p:sp>
        <p:nvSpPr>
          <p:cNvPr id="6" name="Content Placeholder 5">
            <a:extLst>
              <a:ext uri="{FF2B5EF4-FFF2-40B4-BE49-F238E27FC236}">
                <a16:creationId xmlns:a16="http://schemas.microsoft.com/office/drawing/2014/main" id="{784A4564-B7DF-0D24-9C45-2F5286AA778A}"/>
              </a:ext>
            </a:extLst>
          </p:cNvPr>
          <p:cNvSpPr txBox="1">
            <a:spLocks/>
          </p:cNvSpPr>
          <p:nvPr/>
        </p:nvSpPr>
        <p:spPr>
          <a:xfrm>
            <a:off x="440267" y="1545621"/>
            <a:ext cx="11209866" cy="466891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500" dirty="0">
                <a:solidFill>
                  <a:srgbClr val="3A3A47"/>
                </a:solidFill>
                <a:effectLst/>
                <a:latin typeface="Palatino" pitchFamily="2" charset="77"/>
              </a:rPr>
              <a:t>The initial question when designing the time dimension is </a:t>
            </a:r>
            <a:r>
              <a:rPr lang="en-GB" sz="1500" dirty="0">
                <a:solidFill>
                  <a:srgbClr val="0070C0"/>
                </a:solidFill>
                <a:effectLst/>
                <a:latin typeface="Palatino" pitchFamily="2" charset="77"/>
              </a:rPr>
              <a:t>what level of grain is needed for the time-of-day analysis</a:t>
            </a:r>
            <a:r>
              <a:rPr lang="en-GB" sz="1500" dirty="0">
                <a:solidFill>
                  <a:srgbClr val="3A3A47"/>
                </a:solidFill>
                <a:effectLst/>
                <a:latin typeface="Palatino" pitchFamily="2" charset="77"/>
              </a:rPr>
              <a:t>: hours, minutes, seconds, or hundredths of seconds? The number of rows grows significantly as the level of detail increases: for hours is 24, minutes is 1440, and seconds is 86,400. </a:t>
            </a:r>
          </a:p>
          <a:p>
            <a:r>
              <a:rPr lang="en-GB" sz="1500" b="1" dirty="0">
                <a:solidFill>
                  <a:srgbClr val="3A3A47"/>
                </a:solidFill>
                <a:effectLst/>
                <a:latin typeface="Palatino" pitchFamily="2" charset="77"/>
              </a:rPr>
              <a:t>The grain of the time dimension should be whatever is required for time-of-day analysis and no more. </a:t>
            </a:r>
            <a:r>
              <a:rPr lang="en-GB" sz="1500" dirty="0">
                <a:solidFill>
                  <a:srgbClr val="3A3A47"/>
                </a:solidFill>
                <a:effectLst/>
                <a:latin typeface="Palatino" pitchFamily="2" charset="77"/>
              </a:rPr>
              <a:t>It is not that the </a:t>
            </a:r>
            <a:r>
              <a:rPr lang="en-GB" sz="1500" dirty="0">
                <a:solidFill>
                  <a:srgbClr val="0070C0"/>
                </a:solidFill>
                <a:effectLst/>
                <a:latin typeface="Palatino" pitchFamily="2" charset="77"/>
              </a:rPr>
              <a:t>database or BI tools will get overwhelmed </a:t>
            </a:r>
            <a:r>
              <a:rPr lang="en-GB" sz="1500" dirty="0">
                <a:solidFill>
                  <a:srgbClr val="3A3A47"/>
                </a:solidFill>
                <a:effectLst/>
                <a:latin typeface="Palatino" pitchFamily="2" charset="77"/>
              </a:rPr>
              <a:t>by keeping data to the second, but that the </a:t>
            </a:r>
            <a:r>
              <a:rPr lang="en-GB" sz="1500" dirty="0">
                <a:solidFill>
                  <a:srgbClr val="0070C0"/>
                </a:solidFill>
                <a:effectLst/>
                <a:latin typeface="Palatino" pitchFamily="2" charset="77"/>
              </a:rPr>
              <a:t>visualizations and interactions with the BI tool</a:t>
            </a:r>
            <a:r>
              <a:rPr lang="en-GB" sz="1500" dirty="0">
                <a:solidFill>
                  <a:srgbClr val="3A3A47"/>
                </a:solidFill>
                <a:effectLst/>
                <a:latin typeface="Palatino" pitchFamily="2" charset="77"/>
              </a:rPr>
              <a:t> get more cumbersome if the level of detail goes beyond the business need. </a:t>
            </a:r>
            <a:endParaRPr lang="en-GB" sz="1500" dirty="0">
              <a:effectLst/>
            </a:endParaRPr>
          </a:p>
          <a:p>
            <a:r>
              <a:rPr lang="en-GB" sz="1500" dirty="0">
                <a:solidFill>
                  <a:srgbClr val="3A3A47"/>
                </a:solidFill>
                <a:effectLst/>
                <a:latin typeface="Palatino" pitchFamily="2" charset="77"/>
              </a:rPr>
              <a:t>The time dimension’s </a:t>
            </a:r>
            <a:r>
              <a:rPr lang="en-GB" sz="1500" dirty="0">
                <a:solidFill>
                  <a:srgbClr val="0070C0"/>
                </a:solidFill>
                <a:effectLst/>
                <a:latin typeface="Palatino" pitchFamily="2" charset="77"/>
              </a:rPr>
              <a:t>primary key is a surrogate key</a:t>
            </a:r>
            <a:r>
              <a:rPr lang="en-GB" sz="1500" dirty="0">
                <a:solidFill>
                  <a:srgbClr val="3A3A47"/>
                </a:solidFill>
                <a:effectLst/>
                <a:latin typeface="Palatino" pitchFamily="2" charset="77"/>
              </a:rPr>
              <a:t>, typically starting at zero (0). It also includes a column containing the time of day with a </a:t>
            </a:r>
            <a:r>
              <a:rPr lang="en-GB" sz="1500" dirty="0">
                <a:solidFill>
                  <a:srgbClr val="0070C0"/>
                </a:solidFill>
                <a:effectLst/>
                <a:latin typeface="Palatino" pitchFamily="2" charset="77"/>
              </a:rPr>
              <a:t>time data type </a:t>
            </a:r>
            <a:r>
              <a:rPr lang="en-GB" sz="1500" dirty="0">
                <a:solidFill>
                  <a:srgbClr val="3A3A47"/>
                </a:solidFill>
                <a:effectLst/>
                <a:latin typeface="Palatino" pitchFamily="2" charset="77"/>
              </a:rPr>
              <a:t>or the equivalent based on the database being used. </a:t>
            </a:r>
            <a:r>
              <a:rPr lang="en-GB" sz="1500" dirty="0">
                <a:solidFill>
                  <a:srgbClr val="0070C0"/>
                </a:solidFill>
                <a:effectLst/>
                <a:latin typeface="Palatino" pitchFamily="2" charset="77"/>
              </a:rPr>
              <a:t>Additional columns would be used for filtering and descriptive purposes in analysis</a:t>
            </a:r>
            <a:r>
              <a:rPr lang="en-GB" sz="1500" dirty="0">
                <a:solidFill>
                  <a:srgbClr val="3A3A47"/>
                </a:solidFill>
                <a:effectLst/>
                <a:latin typeface="Palatino" pitchFamily="2" charset="77"/>
              </a:rPr>
              <a:t>. </a:t>
            </a:r>
            <a:endParaRPr lang="en-GB" sz="1500" dirty="0">
              <a:effectLst/>
            </a:endParaRPr>
          </a:p>
          <a:p>
            <a:endParaRPr lang="en-GB" sz="1500" dirty="0">
              <a:effectLst/>
            </a:endParaRPr>
          </a:p>
          <a:p>
            <a:endParaRPr lang="en-GB" sz="1500" dirty="0">
              <a:effectLst/>
            </a:endParaRPr>
          </a:p>
        </p:txBody>
      </p:sp>
    </p:spTree>
    <p:extLst>
      <p:ext uri="{BB962C8B-B14F-4D97-AF65-F5344CB8AC3E}">
        <p14:creationId xmlns:p14="http://schemas.microsoft.com/office/powerpoint/2010/main" val="3201428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dimension – hour grain</a:t>
            </a:r>
          </a:p>
        </p:txBody>
      </p:sp>
      <p:grpSp>
        <p:nvGrpSpPr>
          <p:cNvPr id="5" name="Group 4"/>
          <p:cNvGrpSpPr>
            <a:grpSpLocks noGrp="1" noUngrp="1" noChangeAspect="1"/>
          </p:cNvGrpSpPr>
          <p:nvPr/>
        </p:nvGrpSpPr>
        <p:grpSpPr>
          <a:xfrm>
            <a:off x="6609821" y="1690688"/>
            <a:ext cx="4897437" cy="4519612"/>
            <a:chOff x="3646488" y="1919288"/>
            <a:chExt cx="4897437" cy="4519612"/>
          </a:xfrm>
        </p:grpSpPr>
        <p:pic>
          <p:nvPicPr>
            <p:cNvPr id="3" name="Picture 2" descr="f09-21-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3646488" y="1919288"/>
              <a:ext cx="4897437" cy="4138612"/>
            </a:xfrm>
            <a:prstGeom prst="rect">
              <a:avLst/>
            </a:prstGeom>
            <a:noFill/>
            <a:ln>
              <a:noFill/>
            </a:ln>
          </p:spPr>
        </p:pic>
        <p:sp>
          <p:nvSpPr>
            <p:cNvPr id="4" name="Rectangle 3"/>
            <p:cNvSpPr/>
            <p:nvPr/>
          </p:nvSpPr>
          <p:spPr>
            <a:xfrm>
              <a:off x="3646488" y="6096000"/>
              <a:ext cx="4897437" cy="342900"/>
            </a:xfrm>
            <a:prstGeom prst="rect">
              <a:avLst/>
            </a:prstGeom>
            <a:noFill/>
            <a:ln>
              <a:noFill/>
            </a:ln>
          </p:spPr>
          <p:txBody>
            <a:bodyPr anchor="ctr">
              <a:normAutofit fontScale="85000" lnSpcReduction="20000"/>
            </a:bodyPr>
            <a:lstStyle/>
            <a:p>
              <a:pPr algn="ctr"/>
              <a:r>
                <a:rPr lang="en-US" sz="2400" dirty="0"/>
                <a:t>f09-21</a:t>
              </a:r>
            </a:p>
          </p:txBody>
        </p:sp>
      </p:grpSp>
      <p:sp>
        <p:nvSpPr>
          <p:cNvPr id="7" name="Slide Number Placeholder 6">
            <a:extLst>
              <a:ext uri="{FF2B5EF4-FFF2-40B4-BE49-F238E27FC236}">
                <a16:creationId xmlns:a16="http://schemas.microsoft.com/office/drawing/2014/main" id="{18DE12D0-0426-B795-96D2-839A71A1DA4C}"/>
              </a:ext>
            </a:extLst>
          </p:cNvPr>
          <p:cNvSpPr>
            <a:spLocks noGrp="1"/>
          </p:cNvSpPr>
          <p:nvPr>
            <p:ph type="sldNum" sz="quarter" idx="12"/>
          </p:nvPr>
        </p:nvSpPr>
        <p:spPr/>
        <p:txBody>
          <a:bodyPr/>
          <a:lstStyle/>
          <a:p>
            <a:fld id="{DD40C559-0D42-4D76-92B1-8C19F3BDA397}" type="slidenum">
              <a:rPr lang="en-US" smtClean="0"/>
              <a:t>61</a:t>
            </a:fld>
            <a:endParaRPr lang="en-US"/>
          </a:p>
        </p:txBody>
      </p:sp>
      <p:sp>
        <p:nvSpPr>
          <p:cNvPr id="8" name="TextBox 7">
            <a:extLst>
              <a:ext uri="{FF2B5EF4-FFF2-40B4-BE49-F238E27FC236}">
                <a16:creationId xmlns:a16="http://schemas.microsoft.com/office/drawing/2014/main" id="{A78132F8-1720-EACB-69DD-4E76B4297961}"/>
              </a:ext>
            </a:extLst>
          </p:cNvPr>
          <p:cNvSpPr txBox="1"/>
          <p:nvPr/>
        </p:nvSpPr>
        <p:spPr>
          <a:xfrm>
            <a:off x="684742" y="2000588"/>
            <a:ext cx="6096000" cy="1938992"/>
          </a:xfrm>
          <a:prstGeom prst="rect">
            <a:avLst/>
          </a:prstGeom>
          <a:noFill/>
        </p:spPr>
        <p:txBody>
          <a:bodyPr wrap="square">
            <a:spAutoFit/>
          </a:bodyPr>
          <a:lstStyle/>
          <a:p>
            <a:r>
              <a:rPr lang="en-GB" sz="1500" b="1" dirty="0">
                <a:solidFill>
                  <a:srgbClr val="D1002B"/>
                </a:solidFill>
                <a:effectLst/>
                <a:latin typeface="NotoSerif"/>
              </a:rPr>
              <a:t>Figure 9.21 </a:t>
            </a:r>
            <a:r>
              <a:rPr lang="en-GB" sz="1500" dirty="0">
                <a:solidFill>
                  <a:srgbClr val="3A3A47"/>
                </a:solidFill>
                <a:effectLst/>
                <a:latin typeface="Palatino" pitchFamily="2" charset="77"/>
              </a:rPr>
              <a:t>illustrates a sample time dimension with a grain of an hour. </a:t>
            </a:r>
            <a:r>
              <a:rPr lang="en-GB" sz="1500" i="1" dirty="0" err="1">
                <a:solidFill>
                  <a:srgbClr val="3A3A47"/>
                </a:solidFill>
                <a:effectLst/>
                <a:latin typeface="Palatino" pitchFamily="2" charset="77"/>
              </a:rPr>
              <a:t>Time_SK</a:t>
            </a:r>
            <a:r>
              <a:rPr lang="en-GB" sz="1500" i="1" dirty="0">
                <a:solidFill>
                  <a:srgbClr val="3A3A47"/>
                </a:solidFill>
                <a:effectLst/>
                <a:latin typeface="Palatino" pitchFamily="2" charset="77"/>
              </a:rPr>
              <a:t> </a:t>
            </a:r>
            <a:r>
              <a:rPr lang="en-GB" sz="1500" dirty="0">
                <a:solidFill>
                  <a:srgbClr val="3A3A47"/>
                </a:solidFill>
                <a:effectLst/>
                <a:latin typeface="Palatino" pitchFamily="2" charset="77"/>
              </a:rPr>
              <a:t>is the surrogate key, </a:t>
            </a:r>
            <a:r>
              <a:rPr lang="en-GB" sz="1500" i="1" dirty="0" err="1">
                <a:solidFill>
                  <a:srgbClr val="3A3A47"/>
                </a:solidFill>
                <a:effectLst/>
                <a:latin typeface="Palatino" pitchFamily="2" charset="77"/>
              </a:rPr>
              <a:t>Time_Value</a:t>
            </a:r>
            <a:r>
              <a:rPr lang="en-GB" sz="1500" i="1" dirty="0">
                <a:solidFill>
                  <a:srgbClr val="3A3A47"/>
                </a:solidFill>
                <a:effectLst/>
                <a:latin typeface="Palatino" pitchFamily="2" charset="77"/>
              </a:rPr>
              <a:t> </a:t>
            </a:r>
            <a:r>
              <a:rPr lang="en-GB" sz="1500" dirty="0">
                <a:solidFill>
                  <a:srgbClr val="3A3A47"/>
                </a:solidFill>
                <a:effectLst/>
                <a:latin typeface="Palatino" pitchFamily="2" charset="77"/>
              </a:rPr>
              <a:t>is the time-of-day valued column and the remaining columns examples are 12 hour time; military time; am or pm; and a sample </a:t>
            </a:r>
            <a:endParaRPr lang="en-GB" sz="1500" dirty="0">
              <a:effectLst/>
            </a:endParaRPr>
          </a:p>
          <a:p>
            <a:r>
              <a:rPr lang="en-GB" sz="1500" dirty="0">
                <a:solidFill>
                  <a:srgbClr val="3A3A47"/>
                </a:solidFill>
                <a:effectLst/>
                <a:latin typeface="Palatino" pitchFamily="2" charset="77"/>
              </a:rPr>
              <a:t>textual description. </a:t>
            </a:r>
          </a:p>
          <a:p>
            <a:endParaRPr lang="en-GB" sz="1500" dirty="0">
              <a:solidFill>
                <a:srgbClr val="3A3A47"/>
              </a:solidFill>
              <a:latin typeface="Palatino" pitchFamily="2" charset="77"/>
            </a:endParaRPr>
          </a:p>
          <a:p>
            <a:r>
              <a:rPr lang="en-GB" sz="1500" dirty="0">
                <a:solidFill>
                  <a:srgbClr val="0070C0"/>
                </a:solidFill>
                <a:effectLst/>
                <a:latin typeface="Palatino" pitchFamily="2" charset="77"/>
              </a:rPr>
              <a:t>The selection of the descriptive columns is based on business analytical requirements. </a:t>
            </a:r>
            <a:endParaRPr lang="en-GB" sz="1500" dirty="0">
              <a:solidFill>
                <a:srgbClr val="0070C0"/>
              </a:solidFill>
              <a:effectLst/>
            </a:endParaRPr>
          </a:p>
        </p:txBody>
      </p:sp>
    </p:spTree>
    <p:extLst>
      <p:ext uri="{BB962C8B-B14F-4D97-AF65-F5344CB8AC3E}">
        <p14:creationId xmlns:p14="http://schemas.microsoft.com/office/powerpoint/2010/main" val="27723483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dimension – minute grain</a:t>
            </a:r>
          </a:p>
        </p:txBody>
      </p:sp>
      <p:grpSp>
        <p:nvGrpSpPr>
          <p:cNvPr id="5" name="Group 4"/>
          <p:cNvGrpSpPr>
            <a:grpSpLocks noGrp="1" noUngrp="1" noChangeAspect="1"/>
          </p:cNvGrpSpPr>
          <p:nvPr/>
        </p:nvGrpSpPr>
        <p:grpSpPr>
          <a:xfrm>
            <a:off x="5156200" y="1836738"/>
            <a:ext cx="6197600" cy="4519612"/>
            <a:chOff x="2997200" y="1919288"/>
            <a:chExt cx="6197600" cy="4519612"/>
          </a:xfrm>
        </p:grpSpPr>
        <p:pic>
          <p:nvPicPr>
            <p:cNvPr id="3" name="Picture 2" descr="f09-22-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2997200" y="1919288"/>
              <a:ext cx="6197600" cy="4138612"/>
            </a:xfrm>
            <a:prstGeom prst="rect">
              <a:avLst/>
            </a:prstGeom>
            <a:noFill/>
            <a:ln>
              <a:noFill/>
            </a:ln>
          </p:spPr>
        </p:pic>
        <p:sp>
          <p:nvSpPr>
            <p:cNvPr id="4" name="Rectangle 3"/>
            <p:cNvSpPr/>
            <p:nvPr/>
          </p:nvSpPr>
          <p:spPr>
            <a:xfrm>
              <a:off x="2997200" y="6096000"/>
              <a:ext cx="6197600" cy="342900"/>
            </a:xfrm>
            <a:prstGeom prst="rect">
              <a:avLst/>
            </a:prstGeom>
            <a:noFill/>
            <a:ln>
              <a:noFill/>
            </a:ln>
          </p:spPr>
          <p:txBody>
            <a:bodyPr anchor="ctr">
              <a:normAutofit fontScale="85000" lnSpcReduction="20000"/>
            </a:bodyPr>
            <a:lstStyle/>
            <a:p>
              <a:pPr algn="ctr"/>
              <a:r>
                <a:rPr lang="en-US" sz="2400" dirty="0"/>
                <a:t>f09-22</a:t>
              </a:r>
            </a:p>
          </p:txBody>
        </p:sp>
      </p:grpSp>
      <p:sp>
        <p:nvSpPr>
          <p:cNvPr id="7" name="Slide Number Placeholder 6">
            <a:extLst>
              <a:ext uri="{FF2B5EF4-FFF2-40B4-BE49-F238E27FC236}">
                <a16:creationId xmlns:a16="http://schemas.microsoft.com/office/drawing/2014/main" id="{76909AED-3637-9749-26F0-14C80F059E50}"/>
              </a:ext>
            </a:extLst>
          </p:cNvPr>
          <p:cNvSpPr>
            <a:spLocks noGrp="1"/>
          </p:cNvSpPr>
          <p:nvPr>
            <p:ph type="sldNum" sz="quarter" idx="12"/>
          </p:nvPr>
        </p:nvSpPr>
        <p:spPr/>
        <p:txBody>
          <a:bodyPr/>
          <a:lstStyle/>
          <a:p>
            <a:fld id="{DD40C559-0D42-4D76-92B1-8C19F3BDA397}" type="slidenum">
              <a:rPr lang="en-US" smtClean="0"/>
              <a:t>62</a:t>
            </a:fld>
            <a:endParaRPr lang="en-US"/>
          </a:p>
        </p:txBody>
      </p:sp>
      <p:sp>
        <p:nvSpPr>
          <p:cNvPr id="8" name="TextBox 7">
            <a:extLst>
              <a:ext uri="{FF2B5EF4-FFF2-40B4-BE49-F238E27FC236}">
                <a16:creationId xmlns:a16="http://schemas.microsoft.com/office/drawing/2014/main" id="{20377165-68C6-EE60-2BCE-00FCC48CC368}"/>
              </a:ext>
            </a:extLst>
          </p:cNvPr>
          <p:cNvSpPr txBox="1"/>
          <p:nvPr/>
        </p:nvSpPr>
        <p:spPr>
          <a:xfrm>
            <a:off x="592666" y="2125470"/>
            <a:ext cx="4148667" cy="2400657"/>
          </a:xfrm>
          <a:prstGeom prst="rect">
            <a:avLst/>
          </a:prstGeom>
          <a:noFill/>
        </p:spPr>
        <p:txBody>
          <a:bodyPr wrap="square">
            <a:spAutoFit/>
          </a:bodyPr>
          <a:lstStyle/>
          <a:p>
            <a:r>
              <a:rPr lang="en-GB" sz="1500" b="1" dirty="0">
                <a:solidFill>
                  <a:srgbClr val="D1002B"/>
                </a:solidFill>
                <a:effectLst/>
                <a:latin typeface="NotoSerif"/>
              </a:rPr>
              <a:t>Figure 9.22 </a:t>
            </a:r>
            <a:r>
              <a:rPr lang="en-GB" sz="1500" dirty="0">
                <a:solidFill>
                  <a:srgbClr val="3A3A47"/>
                </a:solidFill>
                <a:effectLst/>
                <a:latin typeface="Palatino" pitchFamily="2" charset="77"/>
              </a:rPr>
              <a:t>illustrates a time dimension with a grain of a minute. In the example, the time dimension has the required surrogate key </a:t>
            </a:r>
            <a:r>
              <a:rPr lang="en-GB" sz="1500" i="1" dirty="0" err="1">
                <a:solidFill>
                  <a:srgbClr val="3A3A47"/>
                </a:solidFill>
                <a:effectLst/>
                <a:latin typeface="Palatino" pitchFamily="2" charset="77"/>
              </a:rPr>
              <a:t>Time_SK</a:t>
            </a:r>
            <a:r>
              <a:rPr lang="en-GB" sz="1500" i="1" dirty="0">
                <a:solidFill>
                  <a:srgbClr val="3A3A47"/>
                </a:solidFill>
                <a:effectLst/>
                <a:latin typeface="Palatino" pitchFamily="2" charset="77"/>
              </a:rPr>
              <a:t> </a:t>
            </a:r>
            <a:r>
              <a:rPr lang="en-GB" sz="1500" dirty="0">
                <a:solidFill>
                  <a:srgbClr val="3A3A47"/>
                </a:solidFill>
                <a:effectLst/>
                <a:latin typeface="Palatino" pitchFamily="2" charset="77"/>
              </a:rPr>
              <a:t>and time-of-day value stored in </a:t>
            </a:r>
            <a:r>
              <a:rPr lang="en-GB" sz="1500" i="1" dirty="0" err="1">
                <a:solidFill>
                  <a:srgbClr val="3A3A47"/>
                </a:solidFill>
                <a:effectLst/>
                <a:latin typeface="Palatino" pitchFamily="2" charset="77"/>
              </a:rPr>
              <a:t>Time_Value</a:t>
            </a:r>
            <a:r>
              <a:rPr lang="en-GB" sz="1500" dirty="0">
                <a:solidFill>
                  <a:srgbClr val="3A3A47"/>
                </a:solidFill>
                <a:effectLst/>
                <a:latin typeface="Palatino" pitchFamily="2" charset="77"/>
              </a:rPr>
              <a:t>. </a:t>
            </a:r>
          </a:p>
          <a:p>
            <a:endParaRPr lang="en-GB" sz="1500" dirty="0">
              <a:solidFill>
                <a:srgbClr val="3A3A47"/>
              </a:solidFill>
              <a:latin typeface="Palatino" pitchFamily="2" charset="77"/>
            </a:endParaRPr>
          </a:p>
          <a:p>
            <a:r>
              <a:rPr lang="en-GB" sz="1500" dirty="0">
                <a:solidFill>
                  <a:srgbClr val="3A3A47"/>
                </a:solidFill>
                <a:effectLst/>
                <a:latin typeface="Palatino" pitchFamily="2" charset="77"/>
              </a:rPr>
              <a:t>The example has a list of filter and descriptive columns, but an enterprise needs to build the columns necessary to support their required time-of-day business analysis. </a:t>
            </a:r>
            <a:endParaRPr lang="en-GB" sz="1500" dirty="0">
              <a:effectLst/>
            </a:endParaRPr>
          </a:p>
        </p:txBody>
      </p:sp>
    </p:spTree>
    <p:extLst>
      <p:ext uri="{BB962C8B-B14F-4D97-AF65-F5344CB8AC3E}">
        <p14:creationId xmlns:p14="http://schemas.microsoft.com/office/powerpoint/2010/main" val="33609967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dimension with time bands</a:t>
            </a:r>
          </a:p>
        </p:txBody>
      </p:sp>
      <p:grpSp>
        <p:nvGrpSpPr>
          <p:cNvPr id="5" name="Group 4"/>
          <p:cNvGrpSpPr>
            <a:grpSpLocks noGrp="1" noUngrp="1" noChangeAspect="1"/>
          </p:cNvGrpSpPr>
          <p:nvPr/>
        </p:nvGrpSpPr>
        <p:grpSpPr>
          <a:xfrm>
            <a:off x="2218267" y="4286755"/>
            <a:ext cx="8246533" cy="2196289"/>
            <a:chOff x="457200" y="2676525"/>
            <a:chExt cx="11277600" cy="3003550"/>
          </a:xfrm>
        </p:grpSpPr>
        <p:pic>
          <p:nvPicPr>
            <p:cNvPr id="3" name="Picture 2" descr="f09-23-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457200" y="2676525"/>
              <a:ext cx="11277600" cy="2622550"/>
            </a:xfrm>
            <a:prstGeom prst="rect">
              <a:avLst/>
            </a:prstGeom>
            <a:noFill/>
            <a:ln>
              <a:noFill/>
            </a:ln>
          </p:spPr>
        </p:pic>
        <p:sp>
          <p:nvSpPr>
            <p:cNvPr id="4" name="Rectangle 3"/>
            <p:cNvSpPr/>
            <p:nvPr/>
          </p:nvSpPr>
          <p:spPr>
            <a:xfrm>
              <a:off x="457200" y="5337175"/>
              <a:ext cx="11277600" cy="342900"/>
            </a:xfrm>
            <a:prstGeom prst="rect">
              <a:avLst/>
            </a:prstGeom>
            <a:noFill/>
            <a:ln>
              <a:noFill/>
            </a:ln>
          </p:spPr>
          <p:txBody>
            <a:bodyPr anchor="ctr">
              <a:normAutofit fontScale="47500" lnSpcReduction="20000"/>
            </a:bodyPr>
            <a:lstStyle/>
            <a:p>
              <a:pPr algn="ctr"/>
              <a:r>
                <a:rPr lang="en-US" sz="2400" dirty="0"/>
                <a:t>f09-23</a:t>
              </a:r>
            </a:p>
          </p:txBody>
        </p:sp>
      </p:grpSp>
      <p:sp>
        <p:nvSpPr>
          <p:cNvPr id="7" name="Slide Number Placeholder 6">
            <a:extLst>
              <a:ext uri="{FF2B5EF4-FFF2-40B4-BE49-F238E27FC236}">
                <a16:creationId xmlns:a16="http://schemas.microsoft.com/office/drawing/2014/main" id="{5D31E8AB-14E0-A690-CB10-349C86A70D87}"/>
              </a:ext>
            </a:extLst>
          </p:cNvPr>
          <p:cNvSpPr>
            <a:spLocks noGrp="1"/>
          </p:cNvSpPr>
          <p:nvPr>
            <p:ph type="sldNum" sz="quarter" idx="12"/>
          </p:nvPr>
        </p:nvSpPr>
        <p:spPr/>
        <p:txBody>
          <a:bodyPr/>
          <a:lstStyle/>
          <a:p>
            <a:fld id="{DD40C559-0D42-4D76-92B1-8C19F3BDA397}" type="slidenum">
              <a:rPr lang="en-US" smtClean="0"/>
              <a:t>63</a:t>
            </a:fld>
            <a:endParaRPr lang="en-US"/>
          </a:p>
        </p:txBody>
      </p:sp>
      <p:sp>
        <p:nvSpPr>
          <p:cNvPr id="8" name="TextBox 7">
            <a:extLst>
              <a:ext uri="{FF2B5EF4-FFF2-40B4-BE49-F238E27FC236}">
                <a16:creationId xmlns:a16="http://schemas.microsoft.com/office/drawing/2014/main" id="{5D029D7F-3E0D-759C-00D9-4A05EAC0AA1B}"/>
              </a:ext>
            </a:extLst>
          </p:cNvPr>
          <p:cNvSpPr txBox="1"/>
          <p:nvPr/>
        </p:nvSpPr>
        <p:spPr>
          <a:xfrm>
            <a:off x="457200" y="1400085"/>
            <a:ext cx="11074400" cy="3100849"/>
          </a:xfrm>
          <a:prstGeom prst="rect">
            <a:avLst/>
          </a:prstGeom>
          <a:noFill/>
        </p:spPr>
        <p:txBody>
          <a:bodyPr wrap="square">
            <a:spAutoFit/>
          </a:bodyPr>
          <a:lstStyle/>
          <a:p>
            <a:pPr marL="285750" indent="-285750">
              <a:spcBef>
                <a:spcPts val="700"/>
              </a:spcBef>
              <a:spcAft>
                <a:spcPts val="300"/>
              </a:spcAft>
              <a:buFont typeface="Arial" panose="020B0604020202020204" pitchFamily="34" charset="0"/>
              <a:buChar char="•"/>
            </a:pPr>
            <a:r>
              <a:rPr lang="en-GB" sz="1400" dirty="0">
                <a:solidFill>
                  <a:srgbClr val="3A3A47"/>
                </a:solidFill>
                <a:effectLst/>
                <a:latin typeface="Palatino" pitchFamily="2" charset="77"/>
              </a:rPr>
              <a:t>Time-of-day analysis is performed in industries such as retail (online and at stores), restaurants, utilities, telecommunication, and media (online, cable, and radio) when examining consumer </a:t>
            </a:r>
            <a:r>
              <a:rPr lang="en-GB" sz="1400" dirty="0" err="1">
                <a:solidFill>
                  <a:srgbClr val="3A3A47"/>
                </a:solidFill>
                <a:effectLst/>
                <a:latin typeface="Palatino" pitchFamily="2" charset="77"/>
              </a:rPr>
              <a:t>behavior</a:t>
            </a:r>
            <a:r>
              <a:rPr lang="en-GB" sz="1400" dirty="0">
                <a:solidFill>
                  <a:srgbClr val="3A3A47"/>
                </a:solidFill>
                <a:effectLst/>
                <a:latin typeface="Palatino" pitchFamily="2" charset="77"/>
              </a:rPr>
              <a:t>. Examples include examining existing performance metrics and campaign impact using time of day.</a:t>
            </a:r>
          </a:p>
          <a:p>
            <a:pPr marL="285750" indent="-285750">
              <a:spcBef>
                <a:spcPts val="700"/>
              </a:spcBef>
              <a:spcAft>
                <a:spcPts val="300"/>
              </a:spcAft>
              <a:buFont typeface="Arial" panose="020B0604020202020204" pitchFamily="34" charset="0"/>
              <a:buChar char="•"/>
            </a:pPr>
            <a:r>
              <a:rPr lang="en-GB" sz="1400" dirty="0">
                <a:solidFill>
                  <a:srgbClr val="3A3A47"/>
                </a:solidFill>
                <a:effectLst/>
                <a:latin typeface="Palatino" pitchFamily="2" charset="77"/>
              </a:rPr>
              <a:t>Often this time-of-day analysis is conducted on time periods based on banded ranges of time. </a:t>
            </a:r>
          </a:p>
          <a:p>
            <a:pPr marL="285750" indent="-285750">
              <a:spcBef>
                <a:spcPts val="700"/>
              </a:spcBef>
              <a:spcAft>
                <a:spcPts val="300"/>
              </a:spcAft>
              <a:buFont typeface="Arial" panose="020B0604020202020204" pitchFamily="34" charset="0"/>
              <a:buChar char="•"/>
            </a:pPr>
            <a:r>
              <a:rPr lang="en-GB" sz="1400" dirty="0">
                <a:solidFill>
                  <a:srgbClr val="3A3A47"/>
                </a:solidFill>
                <a:effectLst/>
                <a:latin typeface="Palatino" pitchFamily="2" charset="77"/>
              </a:rPr>
              <a:t>For example, as illustrated in </a:t>
            </a:r>
            <a:r>
              <a:rPr lang="en-GB" sz="1400" b="1" dirty="0">
                <a:solidFill>
                  <a:srgbClr val="D1002B"/>
                </a:solidFill>
                <a:effectLst/>
                <a:latin typeface="NotoSerif"/>
              </a:rPr>
              <a:t>Figure 9.23</a:t>
            </a:r>
            <a:r>
              <a:rPr lang="en-GB" sz="1400" dirty="0">
                <a:solidFill>
                  <a:srgbClr val="3A3A47"/>
                </a:solidFill>
                <a:effectLst/>
                <a:latin typeface="Palatino" pitchFamily="2" charset="77"/>
              </a:rPr>
              <a:t>, a food chain or media company has created a schema to </a:t>
            </a:r>
            <a:r>
              <a:rPr lang="en-GB" sz="1400" dirty="0" err="1">
                <a:solidFill>
                  <a:srgbClr val="3A3A47"/>
                </a:solidFill>
                <a:effectLst/>
                <a:latin typeface="Palatino" pitchFamily="2" charset="77"/>
              </a:rPr>
              <a:t>analyze</a:t>
            </a:r>
            <a:r>
              <a:rPr lang="en-GB" sz="1400" dirty="0">
                <a:solidFill>
                  <a:srgbClr val="3A3A47"/>
                </a:solidFill>
                <a:effectLst/>
                <a:latin typeface="Palatino" pitchFamily="2" charset="77"/>
              </a:rPr>
              <a:t> the time of day in these time bands: </a:t>
            </a:r>
            <a:r>
              <a:rPr lang="en-GB" sz="1400" dirty="0">
                <a:solidFill>
                  <a:schemeClr val="accent6">
                    <a:lumMod val="75000"/>
                  </a:schemeClr>
                </a:solidFill>
                <a:effectLst/>
                <a:latin typeface="Palatino" pitchFamily="2" charset="77"/>
              </a:rPr>
              <a:t>morning commute is 6:00–9:00 am, late morning is 9:00–11:30 am, lunch is 11:30–2:30 pm, school release is 2:30–4:00 pm and afternoon commute is 4:00–7:00 pm</a:t>
            </a:r>
            <a:r>
              <a:rPr lang="en-GB" sz="1400" dirty="0">
                <a:solidFill>
                  <a:srgbClr val="3A3A47"/>
                </a:solidFill>
                <a:effectLst/>
                <a:latin typeface="Palatino" pitchFamily="2" charset="77"/>
              </a:rPr>
              <a:t>. </a:t>
            </a:r>
          </a:p>
          <a:p>
            <a:pPr marL="285750" indent="-285750">
              <a:spcBef>
                <a:spcPts val="700"/>
              </a:spcBef>
              <a:spcAft>
                <a:spcPts val="300"/>
              </a:spcAft>
              <a:buFont typeface="Arial" panose="020B0604020202020204" pitchFamily="34" charset="0"/>
              <a:buChar char="•"/>
            </a:pPr>
            <a:r>
              <a:rPr lang="en-GB" sz="1400" dirty="0">
                <a:solidFill>
                  <a:srgbClr val="3A3A47"/>
                </a:solidFill>
                <a:effectLst/>
                <a:latin typeface="Palatino" pitchFamily="2" charset="77"/>
              </a:rPr>
              <a:t>Although the fact tables and time dimension contain a grain to the minute of the day detail, the time-of-day grain is the time periods. The businesses in these scenarios are not concerned with what happens exactly at 6:16 AM because that level of </a:t>
            </a:r>
            <a:r>
              <a:rPr lang="en-GB" sz="1400" dirty="0"/>
              <a:t> </a:t>
            </a:r>
            <a:r>
              <a:rPr lang="en-GB" sz="1400" dirty="0">
                <a:solidFill>
                  <a:srgbClr val="3A3A47"/>
                </a:solidFill>
                <a:effectLst/>
                <a:latin typeface="Palatino" pitchFamily="2" charset="77"/>
              </a:rPr>
              <a:t>detail is “noise” and is not something the business needs to act on.</a:t>
            </a:r>
            <a:br>
              <a:rPr lang="en-GB" sz="1400" dirty="0">
                <a:solidFill>
                  <a:srgbClr val="3A3A47"/>
                </a:solidFill>
                <a:effectLst/>
                <a:latin typeface="Palatino" pitchFamily="2" charset="77"/>
              </a:rPr>
            </a:br>
            <a:endParaRPr lang="en-GB" sz="1400" dirty="0">
              <a:effectLst/>
            </a:endParaRPr>
          </a:p>
          <a:p>
            <a:pPr marL="285750" indent="-285750">
              <a:buFont typeface="Arial" panose="020B0604020202020204" pitchFamily="34" charset="0"/>
              <a:buChar char="•"/>
            </a:pPr>
            <a:endParaRPr lang="en-GB" sz="1400" dirty="0">
              <a:effectLst/>
            </a:endParaRPr>
          </a:p>
        </p:txBody>
      </p:sp>
    </p:spTree>
    <p:extLst>
      <p:ext uri="{BB962C8B-B14F-4D97-AF65-F5344CB8AC3E}">
        <p14:creationId xmlns:p14="http://schemas.microsoft.com/office/powerpoint/2010/main" val="39613929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dimension with time bands (Cont.)</a:t>
            </a:r>
          </a:p>
        </p:txBody>
      </p:sp>
      <p:sp>
        <p:nvSpPr>
          <p:cNvPr id="7" name="Slide Number Placeholder 6">
            <a:extLst>
              <a:ext uri="{FF2B5EF4-FFF2-40B4-BE49-F238E27FC236}">
                <a16:creationId xmlns:a16="http://schemas.microsoft.com/office/drawing/2014/main" id="{5D31E8AB-14E0-A690-CB10-349C86A70D87}"/>
              </a:ext>
            </a:extLst>
          </p:cNvPr>
          <p:cNvSpPr>
            <a:spLocks noGrp="1"/>
          </p:cNvSpPr>
          <p:nvPr>
            <p:ph type="sldNum" sz="quarter" idx="12"/>
          </p:nvPr>
        </p:nvSpPr>
        <p:spPr/>
        <p:txBody>
          <a:bodyPr/>
          <a:lstStyle/>
          <a:p>
            <a:fld id="{DD40C559-0D42-4D76-92B1-8C19F3BDA397}" type="slidenum">
              <a:rPr lang="en-US" smtClean="0"/>
              <a:t>64</a:t>
            </a:fld>
            <a:endParaRPr lang="en-US"/>
          </a:p>
        </p:txBody>
      </p:sp>
      <p:sp>
        <p:nvSpPr>
          <p:cNvPr id="8" name="TextBox 7">
            <a:extLst>
              <a:ext uri="{FF2B5EF4-FFF2-40B4-BE49-F238E27FC236}">
                <a16:creationId xmlns:a16="http://schemas.microsoft.com/office/drawing/2014/main" id="{5D029D7F-3E0D-759C-00D9-4A05EAC0AA1B}"/>
              </a:ext>
            </a:extLst>
          </p:cNvPr>
          <p:cNvSpPr txBox="1"/>
          <p:nvPr/>
        </p:nvSpPr>
        <p:spPr>
          <a:xfrm>
            <a:off x="711200" y="1690688"/>
            <a:ext cx="10515600" cy="3141886"/>
          </a:xfrm>
          <a:prstGeom prst="rect">
            <a:avLst/>
          </a:prstGeom>
          <a:noFill/>
        </p:spPr>
        <p:txBody>
          <a:bodyPr wrap="square">
            <a:spAutoFit/>
          </a:bodyPr>
          <a:lstStyle/>
          <a:p>
            <a:pPr>
              <a:spcBef>
                <a:spcPts val="700"/>
              </a:spcBef>
              <a:spcAft>
                <a:spcPts val="300"/>
              </a:spcAft>
            </a:pPr>
            <a:r>
              <a:rPr lang="en-GB" sz="1400" b="1" dirty="0">
                <a:solidFill>
                  <a:srgbClr val="3A3A47"/>
                </a:solidFill>
                <a:effectLst/>
                <a:latin typeface="Palatino" pitchFamily="2" charset="77"/>
              </a:rPr>
              <a:t>There are two approaches to supporting time-of-day analysis using time bands:</a:t>
            </a:r>
          </a:p>
          <a:p>
            <a:pPr marL="285750" indent="-285750">
              <a:spcBef>
                <a:spcPts val="700"/>
              </a:spcBef>
              <a:spcAft>
                <a:spcPts val="300"/>
              </a:spcAft>
              <a:buFont typeface="Arial" panose="020B0604020202020204" pitchFamily="34" charset="0"/>
              <a:buChar char="•"/>
            </a:pPr>
            <a:r>
              <a:rPr lang="en-GB" sz="1400" dirty="0">
                <a:solidFill>
                  <a:srgbClr val="3A3A47"/>
                </a:solidFill>
                <a:effectLst/>
                <a:latin typeface="Palatino" pitchFamily="2" charset="77"/>
              </a:rPr>
              <a:t>First, if using time as a </a:t>
            </a:r>
            <a:r>
              <a:rPr lang="en-GB" sz="1400" dirty="0"/>
              <a:t> </a:t>
            </a:r>
            <a:r>
              <a:rPr lang="en-GB" sz="1400" dirty="0">
                <a:solidFill>
                  <a:srgbClr val="3A3A47"/>
                </a:solidFill>
                <a:effectLst/>
                <a:latin typeface="Palatino" pitchFamily="2" charset="77"/>
              </a:rPr>
              <a:t>dimension, add more columns to the time dimension with the appropriate time band descriptions as illustrated in </a:t>
            </a:r>
            <a:r>
              <a:rPr lang="en-GB" sz="1400" b="1" dirty="0">
                <a:solidFill>
                  <a:srgbClr val="D1002B"/>
                </a:solidFill>
                <a:effectLst/>
                <a:latin typeface="NotoSerif"/>
              </a:rPr>
              <a:t>Figure 9.23</a:t>
            </a:r>
            <a:r>
              <a:rPr lang="en-GB" sz="1400" dirty="0">
                <a:solidFill>
                  <a:srgbClr val="3A3A47"/>
                </a:solidFill>
                <a:effectLst/>
                <a:latin typeface="Palatino" pitchFamily="2" charset="77"/>
              </a:rPr>
              <a:t>. </a:t>
            </a:r>
          </a:p>
          <a:p>
            <a:pPr marL="285750" indent="-285750">
              <a:spcBef>
                <a:spcPts val="700"/>
              </a:spcBef>
              <a:spcAft>
                <a:spcPts val="300"/>
              </a:spcAft>
              <a:buFont typeface="Arial" panose="020B0604020202020204" pitchFamily="34" charset="0"/>
              <a:buChar char="•"/>
            </a:pPr>
            <a:r>
              <a:rPr lang="en-GB" sz="1400" dirty="0">
                <a:solidFill>
                  <a:srgbClr val="3A3A47"/>
                </a:solidFill>
                <a:effectLst/>
                <a:latin typeface="Palatino" pitchFamily="2" charset="77"/>
              </a:rPr>
              <a:t>From a pragmatic perspective, it is unlikely that the time bands will stay static or that there will be only one way to group time periods into bands, but a dimensional table enables an enterprise to add as many additional columns as necessary. </a:t>
            </a:r>
          </a:p>
          <a:p>
            <a:pPr marL="285750" indent="-285750">
              <a:spcBef>
                <a:spcPts val="700"/>
              </a:spcBef>
              <a:spcAft>
                <a:spcPts val="300"/>
              </a:spcAft>
              <a:buFont typeface="Arial" panose="020B0604020202020204" pitchFamily="34" charset="0"/>
              <a:buChar char="•"/>
            </a:pPr>
            <a:r>
              <a:rPr lang="en-GB" sz="1400" dirty="0">
                <a:solidFill>
                  <a:srgbClr val="3A3A47"/>
                </a:solidFill>
                <a:effectLst/>
                <a:latin typeface="Palatino" pitchFamily="2" charset="77"/>
              </a:rPr>
              <a:t>Use the second approach when implementing time in fact tables without a time dimension. With this </a:t>
            </a:r>
            <a:r>
              <a:rPr lang="en-GB" sz="1400" dirty="0"/>
              <a:t> </a:t>
            </a:r>
            <a:r>
              <a:rPr lang="en-GB" sz="1400" dirty="0">
                <a:solidFill>
                  <a:srgbClr val="3A3A47"/>
                </a:solidFill>
                <a:effectLst/>
                <a:latin typeface="Palatino" pitchFamily="2" charset="77"/>
              </a:rPr>
              <a:t>approach create a value-band dimension to define the association with time and time-of-day periods.</a:t>
            </a:r>
            <a:endParaRPr lang="en-GB" sz="1400" dirty="0">
              <a:solidFill>
                <a:srgbClr val="3A3A47"/>
              </a:solidFill>
              <a:latin typeface="Palatino" pitchFamily="2" charset="77"/>
            </a:endParaRPr>
          </a:p>
          <a:p>
            <a:pPr marL="285750" indent="-285750">
              <a:spcBef>
                <a:spcPts val="700"/>
              </a:spcBef>
              <a:spcAft>
                <a:spcPts val="300"/>
              </a:spcAft>
              <a:buFont typeface="Arial" panose="020B0604020202020204" pitchFamily="34" charset="0"/>
              <a:buChar char="•"/>
            </a:pPr>
            <a:r>
              <a:rPr lang="en-GB" sz="1400" dirty="0">
                <a:solidFill>
                  <a:srgbClr val="0070C0"/>
                </a:solidFill>
                <a:effectLst/>
                <a:latin typeface="Palatino" pitchFamily="2" charset="77"/>
              </a:rPr>
              <a:t>Either approach is preferable to manually coding time periods into each BI application or SQL query performed on these data because the manual coding is redundant, may be inconsistent, is not likely to be documented, and is not as easily modified. </a:t>
            </a:r>
            <a:endParaRPr lang="en-GB" sz="1400" dirty="0">
              <a:solidFill>
                <a:srgbClr val="0070C0"/>
              </a:solidFill>
              <a:effectLst/>
            </a:endParaRPr>
          </a:p>
          <a:p>
            <a:pPr marL="285750" indent="-285750">
              <a:spcBef>
                <a:spcPts val="700"/>
              </a:spcBef>
              <a:spcAft>
                <a:spcPts val="300"/>
              </a:spcAft>
              <a:buFont typeface="Arial" panose="020B0604020202020204" pitchFamily="34" charset="0"/>
              <a:buChar char="•"/>
            </a:pPr>
            <a:endParaRPr lang="en-GB" sz="1400" dirty="0">
              <a:effectLst/>
            </a:endParaRPr>
          </a:p>
          <a:p>
            <a:pPr marL="285750" indent="-285750">
              <a:buFont typeface="Arial" panose="020B0604020202020204" pitchFamily="34" charset="0"/>
              <a:buChar char="•"/>
            </a:pPr>
            <a:endParaRPr lang="en-GB" sz="1400" dirty="0">
              <a:effectLst/>
            </a:endParaRPr>
          </a:p>
        </p:txBody>
      </p:sp>
    </p:spTree>
    <p:extLst>
      <p:ext uri="{BB962C8B-B14F-4D97-AF65-F5344CB8AC3E}">
        <p14:creationId xmlns:p14="http://schemas.microsoft.com/office/powerpoint/2010/main" val="14708148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600" y="676"/>
            <a:ext cx="11150600" cy="1325563"/>
          </a:xfrm>
        </p:spPr>
        <p:txBody>
          <a:bodyPr/>
          <a:lstStyle/>
          <a:p>
            <a:r>
              <a:rPr lang="en-US" dirty="0"/>
              <a:t>Date and Time Dimensions across Time Zones </a:t>
            </a:r>
          </a:p>
        </p:txBody>
      </p:sp>
      <p:grpSp>
        <p:nvGrpSpPr>
          <p:cNvPr id="5" name="Group 4"/>
          <p:cNvGrpSpPr>
            <a:grpSpLocks noGrp="1" noUngrp="1" noChangeAspect="1"/>
          </p:cNvGrpSpPr>
          <p:nvPr/>
        </p:nvGrpSpPr>
        <p:grpSpPr>
          <a:xfrm>
            <a:off x="3234267" y="5058340"/>
            <a:ext cx="6553199" cy="1849398"/>
            <a:chOff x="457198" y="2711450"/>
            <a:chExt cx="12487641" cy="3524176"/>
          </a:xfrm>
        </p:grpSpPr>
        <p:pic>
          <p:nvPicPr>
            <p:cNvPr id="3" name="Picture 2" descr="f09-24-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457200" y="2711450"/>
              <a:ext cx="11277600" cy="2554288"/>
            </a:xfrm>
            <a:prstGeom prst="rect">
              <a:avLst/>
            </a:prstGeom>
            <a:noFill/>
            <a:ln>
              <a:noFill/>
            </a:ln>
          </p:spPr>
        </p:pic>
        <p:sp>
          <p:nvSpPr>
            <p:cNvPr id="4" name="Rectangle 3"/>
            <p:cNvSpPr/>
            <p:nvPr/>
          </p:nvSpPr>
          <p:spPr>
            <a:xfrm>
              <a:off x="457198" y="5303839"/>
              <a:ext cx="12487641" cy="931787"/>
            </a:xfrm>
            <a:prstGeom prst="rect">
              <a:avLst/>
            </a:prstGeom>
            <a:noFill/>
            <a:ln>
              <a:noFill/>
            </a:ln>
          </p:spPr>
          <p:txBody>
            <a:bodyPr anchor="ctr">
              <a:normAutofit/>
            </a:bodyPr>
            <a:lstStyle/>
            <a:p>
              <a:pPr algn="ctr"/>
              <a:r>
                <a:rPr lang="en-US" sz="1400" dirty="0"/>
                <a:t>f09-24</a:t>
              </a:r>
            </a:p>
          </p:txBody>
        </p:sp>
      </p:grpSp>
      <p:sp>
        <p:nvSpPr>
          <p:cNvPr id="7" name="Slide Number Placeholder 6">
            <a:extLst>
              <a:ext uri="{FF2B5EF4-FFF2-40B4-BE49-F238E27FC236}">
                <a16:creationId xmlns:a16="http://schemas.microsoft.com/office/drawing/2014/main" id="{5C89B76F-5159-05ED-639A-9D2309E77689}"/>
              </a:ext>
            </a:extLst>
          </p:cNvPr>
          <p:cNvSpPr>
            <a:spLocks noGrp="1"/>
          </p:cNvSpPr>
          <p:nvPr>
            <p:ph type="sldNum" sz="quarter" idx="12"/>
          </p:nvPr>
        </p:nvSpPr>
        <p:spPr/>
        <p:txBody>
          <a:bodyPr/>
          <a:lstStyle/>
          <a:p>
            <a:fld id="{DD40C559-0D42-4D76-92B1-8C19F3BDA397}" type="slidenum">
              <a:rPr lang="en-US" smtClean="0"/>
              <a:t>65</a:t>
            </a:fld>
            <a:endParaRPr lang="en-US"/>
          </a:p>
        </p:txBody>
      </p:sp>
      <p:sp>
        <p:nvSpPr>
          <p:cNvPr id="8" name="TextBox 7">
            <a:extLst>
              <a:ext uri="{FF2B5EF4-FFF2-40B4-BE49-F238E27FC236}">
                <a16:creationId xmlns:a16="http://schemas.microsoft.com/office/drawing/2014/main" id="{6BDF0A87-1335-8FDE-5796-AACF3823868B}"/>
              </a:ext>
            </a:extLst>
          </p:cNvPr>
          <p:cNvSpPr txBox="1"/>
          <p:nvPr/>
        </p:nvSpPr>
        <p:spPr>
          <a:xfrm>
            <a:off x="482600" y="1124897"/>
            <a:ext cx="11226800" cy="3747180"/>
          </a:xfrm>
          <a:prstGeom prst="rect">
            <a:avLst/>
          </a:prstGeom>
          <a:noFill/>
        </p:spPr>
        <p:txBody>
          <a:bodyPr wrap="square">
            <a:spAutoFit/>
          </a:bodyPr>
          <a:lstStyle/>
          <a:p>
            <a:pPr marL="285750" indent="-285750">
              <a:spcBef>
                <a:spcPts val="200"/>
              </a:spcBef>
              <a:spcAft>
                <a:spcPts val="300"/>
              </a:spcAft>
              <a:buFont typeface="Arial" panose="020B0604020202020204" pitchFamily="34" charset="0"/>
              <a:buChar char="•"/>
            </a:pPr>
            <a:r>
              <a:rPr lang="en-GB" sz="1400" dirty="0">
                <a:solidFill>
                  <a:srgbClr val="3A3A47"/>
                </a:solidFill>
                <a:effectLst/>
                <a:latin typeface="Palatino" pitchFamily="2" charset="77"/>
              </a:rPr>
              <a:t>If an enterprise’s operations </a:t>
            </a:r>
            <a:r>
              <a:rPr lang="en-GB" sz="1400" dirty="0">
                <a:solidFill>
                  <a:srgbClr val="0070C0"/>
                </a:solidFill>
                <a:effectLst/>
                <a:latin typeface="Palatino" pitchFamily="2" charset="77"/>
              </a:rPr>
              <a:t>span multiple time zones</a:t>
            </a:r>
            <a:r>
              <a:rPr lang="en-GB" sz="1400" dirty="0">
                <a:solidFill>
                  <a:srgbClr val="3A3A47"/>
                </a:solidFill>
                <a:effectLst/>
                <a:latin typeface="Palatino" pitchFamily="2" charset="77"/>
              </a:rPr>
              <a:t>, it is a best practice to </a:t>
            </a:r>
            <a:r>
              <a:rPr lang="en-GB" sz="1400" dirty="0">
                <a:solidFill>
                  <a:srgbClr val="0070C0"/>
                </a:solidFill>
                <a:effectLst/>
                <a:latin typeface="Palatino" pitchFamily="2" charset="77"/>
              </a:rPr>
              <a:t>record time in two fact tables with two different time zones</a:t>
            </a:r>
            <a:r>
              <a:rPr lang="en-GB" sz="1400" dirty="0">
                <a:solidFill>
                  <a:srgbClr val="3A3A47"/>
                </a:solidFill>
                <a:effectLst/>
                <a:latin typeface="Palatino" pitchFamily="2" charset="77"/>
              </a:rPr>
              <a:t>. </a:t>
            </a:r>
          </a:p>
          <a:p>
            <a:pPr marL="285750" indent="-285750">
              <a:spcBef>
                <a:spcPts val="200"/>
              </a:spcBef>
              <a:spcAft>
                <a:spcPts val="300"/>
              </a:spcAft>
              <a:buFont typeface="Arial" panose="020B0604020202020204" pitchFamily="34" charset="0"/>
              <a:buChar char="•"/>
            </a:pPr>
            <a:r>
              <a:rPr lang="en-GB" sz="1400" dirty="0">
                <a:solidFill>
                  <a:srgbClr val="3A3A47"/>
                </a:solidFill>
                <a:effectLst/>
                <a:latin typeface="Palatino" pitchFamily="2" charset="77"/>
              </a:rPr>
              <a:t>The </a:t>
            </a:r>
            <a:r>
              <a:rPr lang="en-GB" sz="1400" dirty="0">
                <a:solidFill>
                  <a:srgbClr val="0070C0"/>
                </a:solidFill>
                <a:effectLst/>
                <a:latin typeface="Palatino" pitchFamily="2" charset="77"/>
              </a:rPr>
              <a:t>first time </a:t>
            </a:r>
            <a:r>
              <a:rPr lang="en-GB" sz="1400" dirty="0">
                <a:solidFill>
                  <a:srgbClr val="3A3A47"/>
                </a:solidFill>
                <a:effectLst/>
                <a:latin typeface="Palatino" pitchFamily="2" charset="77"/>
              </a:rPr>
              <a:t>tracked is in the </a:t>
            </a:r>
            <a:r>
              <a:rPr lang="en-GB" sz="1400" dirty="0">
                <a:solidFill>
                  <a:srgbClr val="0070C0"/>
                </a:solidFill>
                <a:effectLst/>
                <a:latin typeface="Palatino" pitchFamily="2" charset="77"/>
              </a:rPr>
              <a:t>local time zone where the fact occurs</a:t>
            </a:r>
            <a:r>
              <a:rPr lang="en-GB" sz="1400" dirty="0">
                <a:solidFill>
                  <a:srgbClr val="3A3A47"/>
                </a:solidFill>
                <a:effectLst/>
                <a:latin typeface="Palatino" pitchFamily="2" charset="77"/>
              </a:rPr>
              <a:t>, such as where a call </a:t>
            </a:r>
            <a:r>
              <a:rPr lang="en-GB" sz="1400" dirty="0" err="1">
                <a:solidFill>
                  <a:srgbClr val="3A3A47"/>
                </a:solidFill>
                <a:effectLst/>
                <a:latin typeface="Palatino" pitchFamily="2" charset="77"/>
              </a:rPr>
              <a:t>center</a:t>
            </a:r>
            <a:r>
              <a:rPr lang="en-GB" sz="1400" dirty="0">
                <a:solidFill>
                  <a:srgbClr val="3A3A47"/>
                </a:solidFill>
                <a:effectLst/>
                <a:latin typeface="Palatino" pitchFamily="2" charset="77"/>
              </a:rPr>
              <a:t> is located or where a package is shipped from. The </a:t>
            </a:r>
            <a:r>
              <a:rPr lang="en-GB" sz="1400" dirty="0">
                <a:solidFill>
                  <a:srgbClr val="0070C0"/>
                </a:solidFill>
                <a:effectLst/>
                <a:latin typeface="Palatino" pitchFamily="2" charset="77"/>
              </a:rPr>
              <a:t>second time </a:t>
            </a:r>
            <a:r>
              <a:rPr lang="en-GB" sz="1400" dirty="0">
                <a:solidFill>
                  <a:srgbClr val="3A3A47"/>
                </a:solidFill>
                <a:effectLst/>
                <a:latin typeface="Palatino" pitchFamily="2" charset="77"/>
              </a:rPr>
              <a:t>zone corresponds to a </a:t>
            </a:r>
            <a:r>
              <a:rPr lang="en-GB" sz="1400" dirty="0">
                <a:solidFill>
                  <a:srgbClr val="0070C0"/>
                </a:solidFill>
                <a:effectLst/>
                <a:latin typeface="Palatino" pitchFamily="2" charset="77"/>
              </a:rPr>
              <a:t>global standard time </a:t>
            </a:r>
            <a:r>
              <a:rPr lang="en-GB" sz="1400" dirty="0">
                <a:solidFill>
                  <a:srgbClr val="3A3A47"/>
                </a:solidFill>
                <a:effectLst/>
                <a:latin typeface="Palatino" pitchFamily="2" charset="77"/>
              </a:rPr>
              <a:t>that is used as a baseline to calculate offsets. An example of this schema is depicted in </a:t>
            </a:r>
            <a:r>
              <a:rPr lang="en-GB" sz="1400" b="1" dirty="0">
                <a:solidFill>
                  <a:srgbClr val="D1002B"/>
                </a:solidFill>
                <a:effectLst/>
                <a:latin typeface="NotoSerif"/>
              </a:rPr>
              <a:t>Figure 9.24</a:t>
            </a:r>
            <a:r>
              <a:rPr lang="en-GB" sz="1400" dirty="0">
                <a:solidFill>
                  <a:srgbClr val="3A3A47"/>
                </a:solidFill>
                <a:effectLst/>
                <a:latin typeface="Palatino" pitchFamily="2" charset="77"/>
              </a:rPr>
              <a:t>. </a:t>
            </a:r>
          </a:p>
          <a:p>
            <a:pPr marL="285750" indent="-285750">
              <a:spcBef>
                <a:spcPts val="200"/>
              </a:spcBef>
              <a:spcAft>
                <a:spcPts val="300"/>
              </a:spcAft>
              <a:buFont typeface="Arial" panose="020B0604020202020204" pitchFamily="34" charset="0"/>
              <a:buChar char="•"/>
            </a:pPr>
            <a:r>
              <a:rPr lang="en-GB" sz="1400" dirty="0">
                <a:solidFill>
                  <a:srgbClr val="3A3A47"/>
                </a:solidFill>
                <a:effectLst/>
                <a:latin typeface="Palatino" pitchFamily="2" charset="77"/>
              </a:rPr>
              <a:t>As long as everything is </a:t>
            </a:r>
            <a:r>
              <a:rPr lang="en-GB" sz="1400" dirty="0">
                <a:solidFill>
                  <a:srgbClr val="0070C0"/>
                </a:solidFill>
                <a:effectLst/>
                <a:latin typeface="Palatino" pitchFamily="2" charset="77"/>
              </a:rPr>
              <a:t>standardized</a:t>
            </a:r>
            <a:r>
              <a:rPr lang="en-GB" sz="1400" dirty="0">
                <a:solidFill>
                  <a:srgbClr val="3A3A47"/>
                </a:solidFill>
                <a:effectLst/>
                <a:latin typeface="Palatino" pitchFamily="2" charset="77"/>
              </a:rPr>
              <a:t>, </a:t>
            </a:r>
            <a:r>
              <a:rPr lang="en-GB" sz="1400" dirty="0">
                <a:solidFill>
                  <a:srgbClr val="0070C0"/>
                </a:solidFill>
                <a:effectLst/>
                <a:latin typeface="Palatino" pitchFamily="2" charset="77"/>
              </a:rPr>
              <a:t>it won’t matter what time zones the various </a:t>
            </a:r>
            <a:r>
              <a:rPr lang="en-GB" sz="1400" dirty="0">
                <a:solidFill>
                  <a:srgbClr val="3A3A47"/>
                </a:solidFill>
                <a:effectLst/>
                <a:latin typeface="Palatino" pitchFamily="2" charset="77"/>
              </a:rPr>
              <a:t>manufacturing plants, branches, or offices </a:t>
            </a:r>
            <a:r>
              <a:rPr lang="en-GB" sz="1400" dirty="0">
                <a:solidFill>
                  <a:srgbClr val="0070C0"/>
                </a:solidFill>
                <a:effectLst/>
                <a:latin typeface="Palatino" pitchFamily="2" charset="77"/>
              </a:rPr>
              <a:t>are located in</a:t>
            </a:r>
            <a:r>
              <a:rPr lang="en-GB" sz="1400" dirty="0">
                <a:solidFill>
                  <a:srgbClr val="3A3A47"/>
                </a:solidFill>
                <a:effectLst/>
                <a:latin typeface="Palatino" pitchFamily="2" charset="77"/>
              </a:rPr>
              <a:t>. The system will record the local and global time of events, so the business can coordinate its view of when things occurred. </a:t>
            </a:r>
            <a:endParaRPr lang="en-GB" sz="1400" dirty="0"/>
          </a:p>
          <a:p>
            <a:pPr marL="285750" indent="-285750">
              <a:spcBef>
                <a:spcPts val="200"/>
              </a:spcBef>
              <a:spcAft>
                <a:spcPts val="300"/>
              </a:spcAft>
              <a:buFont typeface="Arial" panose="020B0604020202020204" pitchFamily="34" charset="0"/>
              <a:buChar char="•"/>
            </a:pPr>
            <a:r>
              <a:rPr lang="en-GB" sz="1400" dirty="0">
                <a:solidFill>
                  <a:srgbClr val="3A3A47"/>
                </a:solidFill>
                <a:effectLst/>
                <a:latin typeface="Palatino" pitchFamily="2" charset="77"/>
              </a:rPr>
              <a:t>The business reasons for expressing the time in two time zones is because of the two types of time-of-day analysis that is performed: </a:t>
            </a:r>
            <a:endParaRPr lang="en-GB" sz="1400" dirty="0">
              <a:effectLst/>
            </a:endParaRPr>
          </a:p>
          <a:p>
            <a:pPr marL="768350" indent="-317500">
              <a:spcBef>
                <a:spcPts val="200"/>
              </a:spcBef>
              <a:spcAft>
                <a:spcPts val="300"/>
              </a:spcAft>
              <a:buFont typeface="System Font Regular"/>
              <a:buChar char="-"/>
            </a:pPr>
            <a:r>
              <a:rPr lang="en-GB" sz="1400" dirty="0">
                <a:solidFill>
                  <a:srgbClr val="0070C0"/>
                </a:solidFill>
                <a:effectLst/>
                <a:latin typeface="Palatino" pitchFamily="2" charset="77"/>
              </a:rPr>
              <a:t>The business groups</a:t>
            </a:r>
            <a:r>
              <a:rPr lang="en-GB" sz="1400" dirty="0">
                <a:solidFill>
                  <a:srgbClr val="3A3A47"/>
                </a:solidFill>
                <a:effectLst/>
                <a:latin typeface="Palatino" pitchFamily="2" charset="77"/>
              </a:rPr>
              <a:t>, which could be call </a:t>
            </a:r>
            <a:r>
              <a:rPr lang="en-GB" sz="1400" dirty="0" err="1">
                <a:solidFill>
                  <a:srgbClr val="3A3A47"/>
                </a:solidFill>
                <a:effectLst/>
                <a:latin typeface="Palatino" pitchFamily="2" charset="77"/>
              </a:rPr>
              <a:t>centers</a:t>
            </a:r>
            <a:r>
              <a:rPr lang="en-GB" sz="1400" dirty="0">
                <a:solidFill>
                  <a:srgbClr val="3A3A47"/>
                </a:solidFill>
                <a:effectLst/>
                <a:latin typeface="Palatino" pitchFamily="2" charset="77"/>
              </a:rPr>
              <a:t> and shipping warehouses in this example, will examine their performance metrics such as response time and workforce resource-balancing analysis in the </a:t>
            </a:r>
            <a:r>
              <a:rPr lang="en-GB" sz="1400" dirty="0">
                <a:solidFill>
                  <a:srgbClr val="0070C0"/>
                </a:solidFill>
                <a:effectLst/>
                <a:latin typeface="Palatino" pitchFamily="2" charset="77"/>
              </a:rPr>
              <a:t>context of their local time zone</a:t>
            </a:r>
            <a:r>
              <a:rPr lang="en-GB" sz="1400" dirty="0">
                <a:solidFill>
                  <a:srgbClr val="3A3A47"/>
                </a:solidFill>
                <a:effectLst/>
                <a:latin typeface="Palatino" pitchFamily="2" charset="77"/>
              </a:rPr>
              <a:t>. </a:t>
            </a:r>
            <a:endParaRPr lang="en-GB" sz="1400" dirty="0">
              <a:effectLst/>
            </a:endParaRPr>
          </a:p>
          <a:p>
            <a:pPr marL="768350" indent="-317500">
              <a:spcBef>
                <a:spcPts val="200"/>
              </a:spcBef>
              <a:spcAft>
                <a:spcPts val="300"/>
              </a:spcAft>
              <a:buFont typeface="System Font Regular"/>
              <a:buChar char="-"/>
            </a:pPr>
            <a:r>
              <a:rPr lang="en-GB" sz="1400" dirty="0">
                <a:solidFill>
                  <a:srgbClr val="0070C0"/>
                </a:solidFill>
                <a:effectLst/>
                <a:latin typeface="Palatino" pitchFamily="2" charset="77"/>
              </a:rPr>
              <a:t>Enterprise senior management and global business groups</a:t>
            </a:r>
            <a:r>
              <a:rPr lang="en-GB" sz="1400" dirty="0">
                <a:solidFill>
                  <a:srgbClr val="3A3A47"/>
                </a:solidFill>
                <a:effectLst/>
                <a:latin typeface="Palatino" pitchFamily="2" charset="77"/>
              </a:rPr>
              <a:t> such as logistics and sales will examine performance metrics over 24-hour periods </a:t>
            </a:r>
            <a:r>
              <a:rPr lang="en-GB" sz="1400" dirty="0">
                <a:solidFill>
                  <a:srgbClr val="0070C0"/>
                </a:solidFill>
                <a:effectLst/>
                <a:latin typeface="Palatino" pitchFamily="2" charset="77"/>
              </a:rPr>
              <a:t>using a global standard time zone as a baseline for meaningful analysis</a:t>
            </a:r>
            <a:r>
              <a:rPr lang="en-GB" sz="1400" dirty="0">
                <a:solidFill>
                  <a:srgbClr val="3A3A47"/>
                </a:solidFill>
                <a:effectLst/>
                <a:latin typeface="Palatino" pitchFamily="2" charset="77"/>
              </a:rPr>
              <a:t>. </a:t>
            </a:r>
            <a:endParaRPr lang="en-GB" sz="1400" dirty="0">
              <a:effectLst/>
            </a:endParaRPr>
          </a:p>
          <a:p>
            <a:pPr marL="285750" indent="-285750">
              <a:spcBef>
                <a:spcPts val="200"/>
              </a:spcBef>
              <a:spcAft>
                <a:spcPts val="300"/>
              </a:spcAft>
              <a:buFont typeface="Arial" panose="020B0604020202020204" pitchFamily="34" charset="0"/>
              <a:buChar char="•"/>
            </a:pPr>
            <a:r>
              <a:rPr lang="en-GB" sz="1400" dirty="0">
                <a:solidFill>
                  <a:srgbClr val="3A3A47"/>
                </a:solidFill>
                <a:effectLst/>
                <a:latin typeface="Palatino" pitchFamily="2" charset="77"/>
              </a:rPr>
              <a:t>Alternative approaches, such as storing a time zone indicator or hour offset from a baseline such as GMT, would rely on manual coding date calculations in BI applications and spreadsheets to enable the analysis. Manual coding has many disadvantages compared to using dimensional filtering; these include a longer time to code attributes, higher maintenance costs, and inconsistencies in the analysis. </a:t>
            </a:r>
            <a:endParaRPr lang="en-GB" sz="1400" dirty="0">
              <a:effectLst/>
            </a:endParaRPr>
          </a:p>
          <a:p>
            <a:pPr marL="285750" indent="-285750">
              <a:buFont typeface="Arial" panose="020B0604020202020204" pitchFamily="34" charset="0"/>
              <a:buChar char="•"/>
            </a:pPr>
            <a:endParaRPr lang="en-GB" sz="1400" dirty="0">
              <a:effectLst/>
            </a:endParaRPr>
          </a:p>
        </p:txBody>
      </p:sp>
    </p:spTree>
    <p:extLst>
      <p:ext uri="{BB962C8B-B14F-4D97-AF65-F5344CB8AC3E}">
        <p14:creationId xmlns:p14="http://schemas.microsoft.com/office/powerpoint/2010/main" val="34324565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1" y="204733"/>
            <a:ext cx="10515600" cy="1325563"/>
          </a:xfrm>
        </p:spPr>
        <p:txBody>
          <a:bodyPr/>
          <a:lstStyle/>
          <a:p>
            <a:r>
              <a:rPr lang="en-US" dirty="0"/>
              <a:t>Role-playing dimension approaches</a:t>
            </a:r>
          </a:p>
        </p:txBody>
      </p:sp>
      <p:sp>
        <p:nvSpPr>
          <p:cNvPr id="7" name="Slide Number Placeholder 6">
            <a:extLst>
              <a:ext uri="{FF2B5EF4-FFF2-40B4-BE49-F238E27FC236}">
                <a16:creationId xmlns:a16="http://schemas.microsoft.com/office/drawing/2014/main" id="{1CCC567A-0403-77ED-841C-51AF7139D466}"/>
              </a:ext>
            </a:extLst>
          </p:cNvPr>
          <p:cNvSpPr>
            <a:spLocks noGrp="1"/>
          </p:cNvSpPr>
          <p:nvPr>
            <p:ph type="sldNum" sz="quarter" idx="12"/>
          </p:nvPr>
        </p:nvSpPr>
        <p:spPr/>
        <p:txBody>
          <a:bodyPr/>
          <a:lstStyle/>
          <a:p>
            <a:fld id="{DD40C559-0D42-4D76-92B1-8C19F3BDA397}" type="slidenum">
              <a:rPr lang="en-US" smtClean="0"/>
              <a:t>66</a:t>
            </a:fld>
            <a:endParaRPr lang="en-US" dirty="0"/>
          </a:p>
        </p:txBody>
      </p:sp>
      <p:sp>
        <p:nvSpPr>
          <p:cNvPr id="6" name="TextBox 5">
            <a:extLst>
              <a:ext uri="{FF2B5EF4-FFF2-40B4-BE49-F238E27FC236}">
                <a16:creationId xmlns:a16="http://schemas.microsoft.com/office/drawing/2014/main" id="{D86F7C24-9A38-5A02-A6A6-414D51DDB247}"/>
              </a:ext>
            </a:extLst>
          </p:cNvPr>
          <p:cNvSpPr txBox="1"/>
          <p:nvPr/>
        </p:nvSpPr>
        <p:spPr>
          <a:xfrm>
            <a:off x="406400" y="1530296"/>
            <a:ext cx="11379199" cy="3190617"/>
          </a:xfrm>
          <a:prstGeom prst="rect">
            <a:avLst/>
          </a:prstGeom>
          <a:noFill/>
        </p:spPr>
        <p:txBody>
          <a:bodyPr wrap="square">
            <a:spAutoFit/>
          </a:bodyPr>
          <a:lstStyle/>
          <a:p>
            <a:pPr marL="285750" indent="-285750">
              <a:spcBef>
                <a:spcPts val="200"/>
              </a:spcBef>
              <a:spcAft>
                <a:spcPts val="300"/>
              </a:spcAft>
              <a:buFont typeface="Arial" panose="020B0604020202020204" pitchFamily="34" charset="0"/>
              <a:buChar char="•"/>
            </a:pPr>
            <a:r>
              <a:rPr lang="en-GB" sz="1400" dirty="0">
                <a:solidFill>
                  <a:srgbClr val="3A3A47"/>
                </a:solidFill>
                <a:effectLst/>
                <a:latin typeface="Palatino" pitchFamily="2" charset="77"/>
              </a:rPr>
              <a:t>There are instances when a fact table references a dimension multiple times as a foreign key. Examples of this are:</a:t>
            </a:r>
          </a:p>
          <a:p>
            <a:pPr marL="768350" indent="-301625">
              <a:spcBef>
                <a:spcPts val="200"/>
              </a:spcBef>
              <a:spcAft>
                <a:spcPts val="300"/>
              </a:spcAft>
              <a:buFont typeface="System Font Regular"/>
              <a:buChar char="-"/>
            </a:pPr>
            <a:r>
              <a:rPr lang="en-GB" sz="1400" dirty="0">
                <a:solidFill>
                  <a:srgbClr val="3A3A47"/>
                </a:solidFill>
                <a:effectLst/>
                <a:latin typeface="Palatino" pitchFamily="2" charset="77"/>
              </a:rPr>
              <a:t>Multiple dates associated with different events such as order, shipment, and delivery are captured in an accumulating fact table.</a:t>
            </a:r>
          </a:p>
          <a:p>
            <a:pPr marL="768350" indent="-301625">
              <a:spcBef>
                <a:spcPts val="200"/>
              </a:spcBef>
              <a:spcAft>
                <a:spcPts val="300"/>
              </a:spcAft>
              <a:buFont typeface="System Font Regular"/>
              <a:buChar char="-"/>
            </a:pPr>
            <a:r>
              <a:rPr lang="en-GB" sz="1400" dirty="0">
                <a:solidFill>
                  <a:srgbClr val="3A3A47"/>
                </a:solidFill>
                <a:effectLst/>
                <a:latin typeface="Palatino" pitchFamily="2" charset="77"/>
              </a:rPr>
              <a:t>Multiple address-related columns identifying different address such as shipping and billing locations.</a:t>
            </a:r>
          </a:p>
          <a:p>
            <a:pPr marL="768350" indent="-301625">
              <a:spcBef>
                <a:spcPts val="200"/>
              </a:spcBef>
              <a:spcAft>
                <a:spcPts val="300"/>
              </a:spcAft>
              <a:buFont typeface="System Font Regular"/>
              <a:buChar char="-"/>
            </a:pPr>
            <a:r>
              <a:rPr lang="en-GB" sz="1400" dirty="0">
                <a:solidFill>
                  <a:srgbClr val="3A3A47"/>
                </a:solidFill>
                <a:effectLst/>
                <a:latin typeface="Palatino" pitchFamily="2" charset="77"/>
              </a:rPr>
              <a:t>Multiple persons such as a customer and sales person related to a sales fact or an employee and her manager in workforce-related analysis.</a:t>
            </a:r>
          </a:p>
          <a:p>
            <a:pPr marL="317500" indent="-317500">
              <a:spcBef>
                <a:spcPts val="200"/>
              </a:spcBef>
              <a:spcAft>
                <a:spcPts val="300"/>
              </a:spcAft>
              <a:buFont typeface="Arial" panose="020B0604020202020204" pitchFamily="34" charset="0"/>
              <a:buChar char="•"/>
            </a:pPr>
            <a:r>
              <a:rPr lang="en-GB" sz="1400" dirty="0">
                <a:solidFill>
                  <a:srgbClr val="0070C0"/>
                </a:solidFill>
                <a:latin typeface="Palatino" pitchFamily="2" charset="77"/>
              </a:rPr>
              <a:t>Each of these foreign keys linked the same dimension to signify a different role for that dimension</a:t>
            </a:r>
            <a:r>
              <a:rPr lang="en-GB" sz="1400" dirty="0">
                <a:solidFill>
                  <a:srgbClr val="3A3A47"/>
                </a:solidFill>
                <a:latin typeface="Palatino" pitchFamily="2" charset="77"/>
              </a:rPr>
              <a:t>. </a:t>
            </a:r>
          </a:p>
          <a:p>
            <a:pPr marL="317500" indent="-317500">
              <a:spcBef>
                <a:spcPts val="200"/>
              </a:spcBef>
              <a:spcAft>
                <a:spcPts val="300"/>
              </a:spcAft>
              <a:buFont typeface="Arial" panose="020B0604020202020204" pitchFamily="34" charset="0"/>
              <a:buChar char="•"/>
            </a:pPr>
            <a:r>
              <a:rPr lang="en-GB" sz="1400" dirty="0">
                <a:solidFill>
                  <a:srgbClr val="3A3A47"/>
                </a:solidFill>
                <a:latin typeface="Palatino" pitchFamily="2" charset="77"/>
              </a:rPr>
              <a:t>For example, the date could signify an order, shipment, or delivery date. </a:t>
            </a:r>
            <a:r>
              <a:rPr lang="en-GB" sz="1400" dirty="0">
                <a:solidFill>
                  <a:srgbClr val="0070C0"/>
                </a:solidFill>
                <a:latin typeface="Palatino" pitchFamily="2" charset="77"/>
              </a:rPr>
              <a:t>The term “role-playing” describes a physical dimension being used in different business contexts.</a:t>
            </a:r>
          </a:p>
          <a:p>
            <a:pPr marL="317500" indent="-317500">
              <a:spcBef>
                <a:spcPts val="200"/>
              </a:spcBef>
              <a:spcAft>
                <a:spcPts val="300"/>
              </a:spcAft>
              <a:buFont typeface="Arial" panose="020B0604020202020204" pitchFamily="34" charset="0"/>
              <a:buChar char="•"/>
            </a:pPr>
            <a:r>
              <a:rPr lang="en-GB" sz="1400" dirty="0">
                <a:solidFill>
                  <a:srgbClr val="3A3A47"/>
                </a:solidFill>
                <a:effectLst/>
                <a:latin typeface="Palatino" pitchFamily="2" charset="77"/>
              </a:rPr>
              <a:t>To support role-playing dimensions, there needs to to have a database entity associated with each role. There are two different approaches to creating role-playing dimensional entities: </a:t>
            </a:r>
          </a:p>
          <a:p>
            <a:pPr marL="768350" indent="-301625">
              <a:spcBef>
                <a:spcPts val="200"/>
              </a:spcBef>
              <a:spcAft>
                <a:spcPts val="300"/>
              </a:spcAft>
              <a:buFont typeface="System Font Regular"/>
              <a:buChar char="-"/>
            </a:pPr>
            <a:r>
              <a:rPr lang="en-GB" sz="1400" dirty="0">
                <a:solidFill>
                  <a:srgbClr val="3A3A47"/>
                </a:solidFill>
                <a:latin typeface="Palatino" pitchFamily="2" charset="77"/>
              </a:rPr>
              <a:t>Create separate tables for each role</a:t>
            </a:r>
          </a:p>
          <a:p>
            <a:pPr marL="768350" indent="-301625">
              <a:spcBef>
                <a:spcPts val="200"/>
              </a:spcBef>
              <a:spcAft>
                <a:spcPts val="300"/>
              </a:spcAft>
              <a:buFont typeface="System Font Regular"/>
              <a:buChar char="-"/>
            </a:pPr>
            <a:r>
              <a:rPr lang="en-GB" sz="1400" dirty="0">
                <a:solidFill>
                  <a:srgbClr val="3A3A47"/>
                </a:solidFill>
                <a:latin typeface="Palatino" pitchFamily="2" charset="77"/>
              </a:rPr>
              <a:t>Create views for each role using a single dimension </a:t>
            </a:r>
          </a:p>
        </p:txBody>
      </p:sp>
    </p:spTree>
    <p:extLst>
      <p:ext uri="{BB962C8B-B14F-4D97-AF65-F5344CB8AC3E}">
        <p14:creationId xmlns:p14="http://schemas.microsoft.com/office/powerpoint/2010/main" val="7992318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6466" y="136525"/>
            <a:ext cx="10515600" cy="1325563"/>
          </a:xfrm>
        </p:spPr>
        <p:txBody>
          <a:bodyPr/>
          <a:lstStyle/>
          <a:p>
            <a:r>
              <a:rPr lang="en-US" dirty="0"/>
              <a:t>Role-playing dimension approaches</a:t>
            </a:r>
          </a:p>
        </p:txBody>
      </p:sp>
      <p:grpSp>
        <p:nvGrpSpPr>
          <p:cNvPr id="5" name="Group 4"/>
          <p:cNvGrpSpPr>
            <a:grpSpLocks noGrp="1" noUngrp="1" noChangeAspect="1"/>
          </p:cNvGrpSpPr>
          <p:nvPr/>
        </p:nvGrpSpPr>
        <p:grpSpPr>
          <a:xfrm>
            <a:off x="2972329" y="4139583"/>
            <a:ext cx="6619875" cy="2718417"/>
            <a:chOff x="592138" y="1919288"/>
            <a:chExt cx="11006137" cy="4519612"/>
          </a:xfrm>
        </p:grpSpPr>
        <p:pic>
          <p:nvPicPr>
            <p:cNvPr id="3" name="Picture 2" descr="f09-25-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592138" y="1919288"/>
              <a:ext cx="11006137" cy="4138612"/>
            </a:xfrm>
            <a:prstGeom prst="rect">
              <a:avLst/>
            </a:prstGeom>
            <a:noFill/>
            <a:ln>
              <a:noFill/>
            </a:ln>
          </p:spPr>
        </p:pic>
        <p:sp>
          <p:nvSpPr>
            <p:cNvPr id="4" name="Rectangle 3"/>
            <p:cNvSpPr/>
            <p:nvPr/>
          </p:nvSpPr>
          <p:spPr>
            <a:xfrm>
              <a:off x="592138" y="6096000"/>
              <a:ext cx="11006137" cy="342900"/>
            </a:xfrm>
            <a:prstGeom prst="rect">
              <a:avLst/>
            </a:prstGeom>
            <a:noFill/>
            <a:ln>
              <a:noFill/>
            </a:ln>
          </p:spPr>
          <p:txBody>
            <a:bodyPr anchor="ctr">
              <a:normAutofit fontScale="32500" lnSpcReduction="20000"/>
            </a:bodyPr>
            <a:lstStyle/>
            <a:p>
              <a:pPr algn="ctr"/>
              <a:r>
                <a:rPr lang="en-US" sz="2400" dirty="0"/>
                <a:t>f09-25</a:t>
              </a:r>
            </a:p>
          </p:txBody>
        </p:sp>
      </p:grpSp>
      <p:sp>
        <p:nvSpPr>
          <p:cNvPr id="7" name="Slide Number Placeholder 6">
            <a:extLst>
              <a:ext uri="{FF2B5EF4-FFF2-40B4-BE49-F238E27FC236}">
                <a16:creationId xmlns:a16="http://schemas.microsoft.com/office/drawing/2014/main" id="{1CCC567A-0403-77ED-841C-51AF7139D466}"/>
              </a:ext>
            </a:extLst>
          </p:cNvPr>
          <p:cNvSpPr>
            <a:spLocks noGrp="1"/>
          </p:cNvSpPr>
          <p:nvPr>
            <p:ph type="sldNum" sz="quarter" idx="12"/>
          </p:nvPr>
        </p:nvSpPr>
        <p:spPr/>
        <p:txBody>
          <a:bodyPr/>
          <a:lstStyle/>
          <a:p>
            <a:fld id="{DD40C559-0D42-4D76-92B1-8C19F3BDA397}" type="slidenum">
              <a:rPr lang="en-US" smtClean="0"/>
              <a:t>67</a:t>
            </a:fld>
            <a:endParaRPr lang="en-US"/>
          </a:p>
        </p:txBody>
      </p:sp>
      <p:sp>
        <p:nvSpPr>
          <p:cNvPr id="6" name="TextBox 5">
            <a:extLst>
              <a:ext uri="{FF2B5EF4-FFF2-40B4-BE49-F238E27FC236}">
                <a16:creationId xmlns:a16="http://schemas.microsoft.com/office/drawing/2014/main" id="{D86F7C24-9A38-5A02-A6A6-414D51DDB247}"/>
              </a:ext>
            </a:extLst>
          </p:cNvPr>
          <p:cNvSpPr txBox="1"/>
          <p:nvPr/>
        </p:nvSpPr>
        <p:spPr>
          <a:xfrm>
            <a:off x="516466" y="1237587"/>
            <a:ext cx="11412537" cy="3126497"/>
          </a:xfrm>
          <a:prstGeom prst="rect">
            <a:avLst/>
          </a:prstGeom>
          <a:noFill/>
        </p:spPr>
        <p:txBody>
          <a:bodyPr wrap="square">
            <a:spAutoFit/>
          </a:bodyPr>
          <a:lstStyle/>
          <a:p>
            <a:pPr marL="334963" indent="-319088">
              <a:spcBef>
                <a:spcPts val="200"/>
              </a:spcBef>
              <a:spcAft>
                <a:spcPts val="300"/>
              </a:spcAft>
              <a:buFont typeface="Arial" panose="020B0604020202020204" pitchFamily="34" charset="0"/>
              <a:buChar char="•"/>
            </a:pPr>
            <a:r>
              <a:rPr lang="en-GB" sz="1400" dirty="0">
                <a:solidFill>
                  <a:srgbClr val="0070C0"/>
                </a:solidFill>
                <a:effectLst/>
                <a:latin typeface="Palatino" pitchFamily="2" charset="77"/>
              </a:rPr>
              <a:t>Creating views for each role is clearly the best practice</a:t>
            </a:r>
            <a:r>
              <a:rPr lang="en-GB" sz="1400" dirty="0">
                <a:solidFill>
                  <a:srgbClr val="3A3A47"/>
                </a:solidFill>
                <a:effectLst/>
                <a:latin typeface="Palatino" pitchFamily="2" charset="77"/>
              </a:rPr>
              <a:t>. For example, see the </a:t>
            </a:r>
            <a:r>
              <a:rPr lang="en-GB" sz="1400" dirty="0">
                <a:solidFill>
                  <a:srgbClr val="3A3A47"/>
                </a:solidFill>
                <a:latin typeface="Palatino" pitchFamily="2" charset="77"/>
              </a:rPr>
              <a:t>elements</a:t>
            </a:r>
            <a:r>
              <a:rPr lang="en-GB" sz="1400" dirty="0">
                <a:solidFill>
                  <a:srgbClr val="3A3A47"/>
                </a:solidFill>
                <a:effectLst/>
                <a:latin typeface="Palatino" pitchFamily="2" charset="77"/>
              </a:rPr>
              <a:t> in </a:t>
            </a:r>
            <a:r>
              <a:rPr lang="en-GB" sz="1400" b="1" dirty="0">
                <a:solidFill>
                  <a:srgbClr val="D1002B"/>
                </a:solidFill>
                <a:effectLst/>
                <a:latin typeface="NotoSerif"/>
              </a:rPr>
              <a:t>Figure 9.25</a:t>
            </a:r>
            <a:r>
              <a:rPr lang="en-GB" sz="1400" b="1" dirty="0">
                <a:solidFill>
                  <a:srgbClr val="3A3A47"/>
                </a:solidFill>
                <a:latin typeface="Palatino" pitchFamily="2" charset="77"/>
              </a:rPr>
              <a:t>:</a:t>
            </a:r>
          </a:p>
          <a:p>
            <a:pPr marL="801688" indent="-301625">
              <a:spcBef>
                <a:spcPts val="200"/>
              </a:spcBef>
              <a:spcAft>
                <a:spcPts val="300"/>
              </a:spcAft>
              <a:buFont typeface="System Font Regular"/>
              <a:buChar char="-"/>
            </a:pPr>
            <a:r>
              <a:rPr lang="en-GB" sz="1400" dirty="0">
                <a:solidFill>
                  <a:srgbClr val="3A3A47"/>
                </a:solidFill>
                <a:effectLst/>
                <a:latin typeface="Palatino" pitchFamily="2" charset="77"/>
              </a:rPr>
              <a:t>Date dimension, </a:t>
            </a:r>
            <a:r>
              <a:rPr lang="en-GB" sz="1400" i="1" dirty="0" err="1">
                <a:solidFill>
                  <a:srgbClr val="3A3A47"/>
                </a:solidFill>
                <a:effectLst/>
                <a:latin typeface="Palatino" pitchFamily="2" charset="77"/>
              </a:rPr>
              <a:t>Dim_Date</a:t>
            </a:r>
            <a:r>
              <a:rPr lang="en-GB" sz="1400" dirty="0">
                <a:solidFill>
                  <a:srgbClr val="3A3A47"/>
                </a:solidFill>
                <a:effectLst/>
                <a:latin typeface="Palatino" pitchFamily="2" charset="77"/>
              </a:rPr>
              <a:t>. You’d store it once, and it would create views for every role to which it applies. </a:t>
            </a:r>
            <a:endParaRPr lang="en-GB" sz="1400" dirty="0">
              <a:solidFill>
                <a:srgbClr val="3A3A47"/>
              </a:solidFill>
              <a:latin typeface="Palatino" pitchFamily="2" charset="77"/>
            </a:endParaRPr>
          </a:p>
          <a:p>
            <a:pPr marL="801688" indent="-301625">
              <a:spcBef>
                <a:spcPts val="200"/>
              </a:spcBef>
              <a:spcAft>
                <a:spcPts val="300"/>
              </a:spcAft>
              <a:buFont typeface="System Font Regular"/>
              <a:buChar char="-"/>
            </a:pPr>
            <a:r>
              <a:rPr lang="en-GB" sz="1400" dirty="0">
                <a:solidFill>
                  <a:srgbClr val="3A3A47"/>
                </a:solidFill>
                <a:effectLst/>
                <a:latin typeface="Palatino" pitchFamily="2" charset="77"/>
              </a:rPr>
              <a:t>Internet sales fact, </a:t>
            </a:r>
            <a:r>
              <a:rPr lang="en-GB" sz="1400" i="1" dirty="0" err="1">
                <a:solidFill>
                  <a:srgbClr val="3A3A47"/>
                </a:solidFill>
                <a:effectLst/>
                <a:latin typeface="Palatino" pitchFamily="2" charset="77"/>
              </a:rPr>
              <a:t>FactInternetSales</a:t>
            </a:r>
            <a:r>
              <a:rPr lang="en-GB" sz="1400" dirty="0">
                <a:solidFill>
                  <a:srgbClr val="3A3A47"/>
                </a:solidFill>
                <a:effectLst/>
                <a:latin typeface="Palatino" pitchFamily="2" charset="77"/>
              </a:rPr>
              <a:t>. This has three different role dates reporting originally back to </a:t>
            </a:r>
            <a:r>
              <a:rPr lang="en-GB" sz="1400" i="1" dirty="0" err="1">
                <a:solidFill>
                  <a:srgbClr val="3A3A47"/>
                </a:solidFill>
                <a:effectLst/>
                <a:latin typeface="Palatino" pitchFamily="2" charset="77"/>
              </a:rPr>
              <a:t>Dim_Date</a:t>
            </a:r>
            <a:r>
              <a:rPr lang="en-GB" sz="1400" dirty="0">
                <a:solidFill>
                  <a:srgbClr val="3A3A47"/>
                </a:solidFill>
                <a:effectLst/>
                <a:latin typeface="Palatino" pitchFamily="2" charset="77"/>
              </a:rPr>
              <a:t>. </a:t>
            </a:r>
            <a:endParaRPr lang="en-GB" sz="1400" dirty="0">
              <a:effectLst/>
            </a:endParaRPr>
          </a:p>
          <a:p>
            <a:pPr marL="801688" indent="-301625">
              <a:spcBef>
                <a:spcPts val="200"/>
              </a:spcBef>
              <a:spcAft>
                <a:spcPts val="300"/>
              </a:spcAft>
              <a:buFont typeface="System Font Regular"/>
              <a:buChar char="-"/>
            </a:pPr>
            <a:r>
              <a:rPr lang="en-GB" sz="1400" dirty="0">
                <a:solidFill>
                  <a:srgbClr val="3A3A47"/>
                </a:solidFill>
                <a:effectLst/>
                <a:latin typeface="Palatino" pitchFamily="2" charset="77"/>
              </a:rPr>
              <a:t>The views defined for each of those date roles are:</a:t>
            </a:r>
          </a:p>
          <a:p>
            <a:pPr marL="1201738">
              <a:spcBef>
                <a:spcPts val="200"/>
              </a:spcBef>
              <a:spcAft>
                <a:spcPts val="300"/>
              </a:spcAft>
            </a:pPr>
            <a:r>
              <a:rPr lang="en-GB" sz="1400" dirty="0">
                <a:solidFill>
                  <a:srgbClr val="FF8430"/>
                </a:solidFill>
                <a:effectLst/>
                <a:latin typeface="Palatino" pitchFamily="2" charset="77"/>
              </a:rPr>
              <a:t>• </a:t>
            </a:r>
            <a:r>
              <a:rPr lang="en-GB" sz="1400" dirty="0">
                <a:solidFill>
                  <a:srgbClr val="3A3A47"/>
                </a:solidFill>
                <a:effectLst/>
                <a:latin typeface="Palatino" pitchFamily="2" charset="77"/>
              </a:rPr>
              <a:t>dimension order date view, </a:t>
            </a:r>
            <a:r>
              <a:rPr lang="en-GB" sz="1400" i="1" dirty="0" err="1">
                <a:solidFill>
                  <a:srgbClr val="3A3A47"/>
                </a:solidFill>
                <a:effectLst/>
                <a:latin typeface="Palatino" pitchFamily="2" charset="77"/>
              </a:rPr>
              <a:t>vDimOrderDate</a:t>
            </a:r>
            <a:br>
              <a:rPr lang="en-GB" sz="1400" i="1" dirty="0">
                <a:solidFill>
                  <a:srgbClr val="3A3A47"/>
                </a:solidFill>
                <a:effectLst/>
                <a:latin typeface="Palatino" pitchFamily="2" charset="77"/>
              </a:rPr>
            </a:br>
            <a:r>
              <a:rPr lang="en-GB" sz="1400" dirty="0">
                <a:solidFill>
                  <a:srgbClr val="FF8430"/>
                </a:solidFill>
                <a:effectLst/>
                <a:latin typeface="Palatino" pitchFamily="2" charset="77"/>
              </a:rPr>
              <a:t>• </a:t>
            </a:r>
            <a:r>
              <a:rPr lang="en-GB" sz="1400" dirty="0">
                <a:solidFill>
                  <a:srgbClr val="3A3A47"/>
                </a:solidFill>
                <a:effectLst/>
                <a:latin typeface="Palatino" pitchFamily="2" charset="77"/>
              </a:rPr>
              <a:t>dimension due date view, </a:t>
            </a:r>
            <a:r>
              <a:rPr lang="en-GB" sz="1400" i="1" dirty="0" err="1">
                <a:solidFill>
                  <a:srgbClr val="3A3A47"/>
                </a:solidFill>
                <a:effectLst/>
                <a:latin typeface="Palatino" pitchFamily="2" charset="77"/>
              </a:rPr>
              <a:t>vDimDueDate</a:t>
            </a:r>
            <a:br>
              <a:rPr lang="en-GB" sz="1400" i="1" dirty="0">
                <a:solidFill>
                  <a:srgbClr val="3A3A47"/>
                </a:solidFill>
                <a:effectLst/>
                <a:latin typeface="Palatino" pitchFamily="2" charset="77"/>
              </a:rPr>
            </a:br>
            <a:r>
              <a:rPr lang="en-GB" sz="1400" dirty="0">
                <a:solidFill>
                  <a:srgbClr val="FF8430"/>
                </a:solidFill>
                <a:effectLst/>
                <a:latin typeface="Palatino" pitchFamily="2" charset="77"/>
              </a:rPr>
              <a:t>• </a:t>
            </a:r>
            <a:r>
              <a:rPr lang="en-GB" sz="1400" dirty="0">
                <a:solidFill>
                  <a:srgbClr val="3A3A47"/>
                </a:solidFill>
                <a:effectLst/>
                <a:latin typeface="Palatino" pitchFamily="2" charset="77"/>
              </a:rPr>
              <a:t>dimension ship date view, </a:t>
            </a:r>
            <a:r>
              <a:rPr lang="en-GB" sz="1400" i="1" dirty="0" err="1">
                <a:solidFill>
                  <a:srgbClr val="3A3A47"/>
                </a:solidFill>
                <a:effectLst/>
                <a:latin typeface="Palatino" pitchFamily="2" charset="77"/>
              </a:rPr>
              <a:t>vDimShipDate</a:t>
            </a:r>
            <a:endParaRPr lang="en-GB" sz="1400" i="1" dirty="0">
              <a:solidFill>
                <a:srgbClr val="3A3A47"/>
              </a:solidFill>
              <a:effectLst/>
              <a:latin typeface="Palatino" pitchFamily="2" charset="77"/>
            </a:endParaRPr>
          </a:p>
          <a:p>
            <a:pPr marL="366713" indent="-350838">
              <a:spcBef>
                <a:spcPts val="200"/>
              </a:spcBef>
              <a:spcAft>
                <a:spcPts val="300"/>
              </a:spcAft>
              <a:buFont typeface="Arial" panose="020B0604020202020204" pitchFamily="34" charset="0"/>
              <a:buChar char="•"/>
              <a:tabLst>
                <a:tab pos="33338" algn="l"/>
              </a:tabLst>
            </a:pPr>
            <a:r>
              <a:rPr lang="en-GB" sz="1400" dirty="0">
                <a:solidFill>
                  <a:srgbClr val="3A3A47"/>
                </a:solidFill>
                <a:effectLst/>
                <a:latin typeface="Palatino" pitchFamily="2" charset="77"/>
              </a:rPr>
              <a:t>To sum up, we only store </a:t>
            </a:r>
            <a:r>
              <a:rPr lang="en-GB" sz="1400" i="1" dirty="0" err="1">
                <a:solidFill>
                  <a:srgbClr val="3A3A47"/>
                </a:solidFill>
                <a:effectLst/>
                <a:latin typeface="Palatino" pitchFamily="2" charset="77"/>
              </a:rPr>
              <a:t>Dim_Date</a:t>
            </a:r>
            <a:r>
              <a:rPr lang="en-GB" sz="1400" i="1" dirty="0">
                <a:solidFill>
                  <a:srgbClr val="3A3A47"/>
                </a:solidFill>
                <a:effectLst/>
                <a:latin typeface="Palatino" pitchFamily="2" charset="77"/>
              </a:rPr>
              <a:t> </a:t>
            </a:r>
            <a:r>
              <a:rPr lang="en-GB" sz="1400" dirty="0">
                <a:solidFill>
                  <a:srgbClr val="3A3A47"/>
                </a:solidFill>
                <a:effectLst/>
                <a:latin typeface="Palatino" pitchFamily="2" charset="77"/>
              </a:rPr>
              <a:t>once, we create a view for each role, and the fact tables and foreign key go back to </a:t>
            </a:r>
            <a:r>
              <a:rPr lang="en-GB" sz="1400" i="1" dirty="0" err="1">
                <a:solidFill>
                  <a:srgbClr val="3A3A47"/>
                </a:solidFill>
                <a:effectLst/>
                <a:latin typeface="Palatino" pitchFamily="2" charset="77"/>
              </a:rPr>
              <a:t>vDimOrderDate</a:t>
            </a:r>
            <a:r>
              <a:rPr lang="en-GB" sz="1400" dirty="0">
                <a:solidFill>
                  <a:srgbClr val="3A3A47"/>
                </a:solidFill>
                <a:effectLst/>
                <a:latin typeface="Palatino" pitchFamily="2" charset="77"/>
              </a:rPr>
              <a:t>, </a:t>
            </a:r>
            <a:r>
              <a:rPr lang="en-GB" sz="1400" i="1" dirty="0" err="1">
                <a:solidFill>
                  <a:srgbClr val="3A3A47"/>
                </a:solidFill>
                <a:effectLst/>
                <a:latin typeface="Palatino" pitchFamily="2" charset="77"/>
              </a:rPr>
              <a:t>vDimDueDate</a:t>
            </a:r>
            <a:r>
              <a:rPr lang="en-GB" sz="1400" dirty="0">
                <a:solidFill>
                  <a:srgbClr val="3A3A47"/>
                </a:solidFill>
                <a:effectLst/>
                <a:latin typeface="Palatino" pitchFamily="2" charset="77"/>
              </a:rPr>
              <a:t>, and </a:t>
            </a:r>
            <a:r>
              <a:rPr lang="en-GB" sz="1400" i="1" dirty="0" err="1">
                <a:solidFill>
                  <a:srgbClr val="3A3A47"/>
                </a:solidFill>
                <a:effectLst/>
                <a:latin typeface="Palatino" pitchFamily="2" charset="77"/>
              </a:rPr>
              <a:t>vDimShipDate</a:t>
            </a:r>
            <a:r>
              <a:rPr lang="en-GB" sz="1400" i="1" dirty="0">
                <a:solidFill>
                  <a:srgbClr val="3A3A47"/>
                </a:solidFill>
                <a:effectLst/>
                <a:latin typeface="Palatino" pitchFamily="2" charset="77"/>
              </a:rPr>
              <a:t> </a:t>
            </a:r>
            <a:r>
              <a:rPr lang="en-GB" sz="1400" dirty="0">
                <a:solidFill>
                  <a:srgbClr val="3A3A47"/>
                </a:solidFill>
                <a:effectLst/>
                <a:latin typeface="Palatino" pitchFamily="2" charset="77"/>
              </a:rPr>
              <a:t>versus the original </a:t>
            </a:r>
            <a:r>
              <a:rPr lang="en-GB" sz="1400" i="1" dirty="0" err="1">
                <a:solidFill>
                  <a:srgbClr val="3A3A47"/>
                </a:solidFill>
                <a:effectLst/>
                <a:latin typeface="Palatino" pitchFamily="2" charset="77"/>
              </a:rPr>
              <a:t>Dim_Date</a:t>
            </a:r>
            <a:r>
              <a:rPr lang="en-GB" sz="1400" dirty="0">
                <a:solidFill>
                  <a:srgbClr val="3A3A47"/>
                </a:solidFill>
                <a:effectLst/>
                <a:latin typeface="Palatino" pitchFamily="2" charset="77"/>
              </a:rPr>
              <a:t>.</a:t>
            </a:r>
            <a:endParaRPr lang="en-GB" sz="1400" dirty="0">
              <a:solidFill>
                <a:srgbClr val="3A3A47"/>
              </a:solidFill>
              <a:latin typeface="Palatino" pitchFamily="2" charset="77"/>
            </a:endParaRPr>
          </a:p>
          <a:p>
            <a:pPr marL="285750" indent="-285750">
              <a:spcBef>
                <a:spcPts val="200"/>
              </a:spcBef>
              <a:spcAft>
                <a:spcPts val="300"/>
              </a:spcAft>
              <a:buFont typeface="Arial" panose="020B0604020202020204" pitchFamily="34" charset="0"/>
              <a:buChar char="•"/>
            </a:pPr>
            <a:r>
              <a:rPr lang="en-GB" sz="1400" dirty="0">
                <a:solidFill>
                  <a:srgbClr val="3A3A47"/>
                </a:solidFill>
                <a:effectLst/>
                <a:latin typeface="Palatino" pitchFamily="2" charset="77"/>
              </a:rPr>
              <a:t>Creating views eliminates maintaining and updating multiple physical tables, saves space, and enables the </a:t>
            </a:r>
            <a:r>
              <a:rPr lang="en-GB" sz="1400" dirty="0"/>
              <a:t> </a:t>
            </a:r>
            <a:r>
              <a:rPr lang="en-GB" sz="1400" dirty="0">
                <a:solidFill>
                  <a:srgbClr val="3A3A47"/>
                </a:solidFill>
                <a:effectLst/>
                <a:latin typeface="Palatino" pitchFamily="2" charset="77"/>
              </a:rPr>
              <a:t>multiple-way join that is required for business analysis. </a:t>
            </a:r>
            <a:endParaRPr lang="en-GB" sz="1400" dirty="0">
              <a:effectLst/>
            </a:endParaRPr>
          </a:p>
          <a:p>
            <a:pPr marL="366713" indent="-350838">
              <a:spcBef>
                <a:spcPts val="200"/>
              </a:spcBef>
              <a:spcAft>
                <a:spcPts val="300"/>
              </a:spcAft>
              <a:buFont typeface="Arial" panose="020B0604020202020204" pitchFamily="34" charset="0"/>
              <a:buChar char="•"/>
              <a:tabLst>
                <a:tab pos="33338" algn="l"/>
              </a:tabLst>
            </a:pPr>
            <a:endParaRPr lang="en-GB" sz="1400" dirty="0">
              <a:effectLst/>
            </a:endParaRPr>
          </a:p>
        </p:txBody>
      </p:sp>
    </p:spTree>
    <p:extLst>
      <p:ext uri="{BB962C8B-B14F-4D97-AF65-F5344CB8AC3E}">
        <p14:creationId xmlns:p14="http://schemas.microsoft.com/office/powerpoint/2010/main" val="4778793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515600" cy="1325563"/>
          </a:xfrm>
        </p:spPr>
        <p:txBody>
          <a:bodyPr/>
          <a:lstStyle/>
          <a:p>
            <a:r>
              <a:rPr lang="en-US" dirty="0"/>
              <a:t>Degenerative dimensions</a:t>
            </a:r>
          </a:p>
        </p:txBody>
      </p:sp>
      <p:grpSp>
        <p:nvGrpSpPr>
          <p:cNvPr id="5" name="Group 4"/>
          <p:cNvGrpSpPr>
            <a:grpSpLocks noGrp="1" noUngrp="1" noChangeAspect="1"/>
          </p:cNvGrpSpPr>
          <p:nvPr/>
        </p:nvGrpSpPr>
        <p:grpSpPr>
          <a:xfrm>
            <a:off x="9280525" y="1581150"/>
            <a:ext cx="2251075" cy="4519612"/>
            <a:chOff x="4970463" y="1919288"/>
            <a:chExt cx="2251075" cy="4519612"/>
          </a:xfrm>
        </p:grpSpPr>
        <p:pic>
          <p:nvPicPr>
            <p:cNvPr id="3" name="Picture 2" descr="f09-26-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4970463" y="1919288"/>
              <a:ext cx="2251075" cy="4138612"/>
            </a:xfrm>
            <a:prstGeom prst="rect">
              <a:avLst/>
            </a:prstGeom>
            <a:noFill/>
            <a:ln>
              <a:noFill/>
            </a:ln>
          </p:spPr>
        </p:pic>
        <p:sp>
          <p:nvSpPr>
            <p:cNvPr id="4" name="Rectangle 3"/>
            <p:cNvSpPr/>
            <p:nvPr/>
          </p:nvSpPr>
          <p:spPr>
            <a:xfrm>
              <a:off x="4970463" y="6096000"/>
              <a:ext cx="2251075" cy="342900"/>
            </a:xfrm>
            <a:prstGeom prst="rect">
              <a:avLst/>
            </a:prstGeom>
            <a:noFill/>
            <a:ln>
              <a:noFill/>
            </a:ln>
          </p:spPr>
          <p:txBody>
            <a:bodyPr anchor="ctr">
              <a:normAutofit fontScale="85000" lnSpcReduction="20000"/>
            </a:bodyPr>
            <a:lstStyle/>
            <a:p>
              <a:pPr algn="ctr"/>
              <a:r>
                <a:rPr lang="en-US" sz="2400" dirty="0"/>
                <a:t>f09-26</a:t>
              </a:r>
            </a:p>
          </p:txBody>
        </p:sp>
      </p:grpSp>
      <p:sp>
        <p:nvSpPr>
          <p:cNvPr id="7" name="Slide Number Placeholder 6">
            <a:extLst>
              <a:ext uri="{FF2B5EF4-FFF2-40B4-BE49-F238E27FC236}">
                <a16:creationId xmlns:a16="http://schemas.microsoft.com/office/drawing/2014/main" id="{A3123B0F-8954-AAAA-47A9-14C8B428122A}"/>
              </a:ext>
            </a:extLst>
          </p:cNvPr>
          <p:cNvSpPr>
            <a:spLocks noGrp="1"/>
          </p:cNvSpPr>
          <p:nvPr>
            <p:ph type="sldNum" sz="quarter" idx="12"/>
          </p:nvPr>
        </p:nvSpPr>
        <p:spPr/>
        <p:txBody>
          <a:bodyPr/>
          <a:lstStyle/>
          <a:p>
            <a:fld id="{DD40C559-0D42-4D76-92B1-8C19F3BDA397}" type="slidenum">
              <a:rPr lang="en-US" smtClean="0"/>
              <a:t>68</a:t>
            </a:fld>
            <a:endParaRPr lang="en-US"/>
          </a:p>
        </p:txBody>
      </p:sp>
      <p:sp>
        <p:nvSpPr>
          <p:cNvPr id="6" name="TextBox 5">
            <a:extLst>
              <a:ext uri="{FF2B5EF4-FFF2-40B4-BE49-F238E27FC236}">
                <a16:creationId xmlns:a16="http://schemas.microsoft.com/office/drawing/2014/main" id="{E1EF16E0-BE78-DA8B-78CC-927D006F7F5E}"/>
              </a:ext>
            </a:extLst>
          </p:cNvPr>
          <p:cNvSpPr txBox="1"/>
          <p:nvPr/>
        </p:nvSpPr>
        <p:spPr>
          <a:xfrm>
            <a:off x="436417" y="1236398"/>
            <a:ext cx="8395855" cy="5209118"/>
          </a:xfrm>
          <a:prstGeom prst="rect">
            <a:avLst/>
          </a:prstGeom>
          <a:noFill/>
        </p:spPr>
        <p:txBody>
          <a:bodyPr wrap="square">
            <a:spAutoFit/>
          </a:bodyPr>
          <a:lstStyle/>
          <a:p>
            <a:pPr marL="285750" indent="-285750">
              <a:spcBef>
                <a:spcPts val="700"/>
              </a:spcBef>
              <a:spcAft>
                <a:spcPts val="700"/>
              </a:spcAft>
              <a:buFont typeface="Arial" panose="020B0604020202020204" pitchFamily="34" charset="0"/>
              <a:buChar char="•"/>
            </a:pPr>
            <a:r>
              <a:rPr lang="en-GB" sz="1400" dirty="0">
                <a:solidFill>
                  <a:srgbClr val="3A3A47"/>
                </a:solidFill>
                <a:effectLst/>
                <a:latin typeface="Palatino" pitchFamily="2" charset="77"/>
              </a:rPr>
              <a:t>Operational systems track transactions and business events by using business process documents such as a purchase order, invoice, travel reservation, or concert ticket. All of these process documents have reference identifiers such as order, invoice, and reservation numbers that are unique and used as </a:t>
            </a:r>
            <a:r>
              <a:rPr lang="en-GB" sz="1400" dirty="0">
                <a:solidFill>
                  <a:srgbClr val="0070C0"/>
                </a:solidFill>
                <a:effectLst/>
                <a:latin typeface="Palatino" pitchFamily="2" charset="77"/>
              </a:rPr>
              <a:t>primary keys to entities in their supporting operational schemas</a:t>
            </a:r>
            <a:r>
              <a:rPr lang="en-GB" sz="1400" dirty="0">
                <a:solidFill>
                  <a:srgbClr val="3A3A47"/>
                </a:solidFill>
                <a:effectLst/>
                <a:latin typeface="Palatino" pitchFamily="2" charset="77"/>
              </a:rPr>
              <a:t>. </a:t>
            </a:r>
          </a:p>
          <a:p>
            <a:pPr marL="285750" indent="-285750">
              <a:spcBef>
                <a:spcPts val="700"/>
              </a:spcBef>
              <a:spcAft>
                <a:spcPts val="700"/>
              </a:spcAft>
              <a:buFont typeface="Arial" panose="020B0604020202020204" pitchFamily="34" charset="0"/>
              <a:buChar char="•"/>
            </a:pPr>
            <a:r>
              <a:rPr lang="en-GB" sz="1400" b="1" dirty="0">
                <a:solidFill>
                  <a:srgbClr val="D1002B"/>
                </a:solidFill>
                <a:effectLst/>
                <a:latin typeface="NotoSerif"/>
              </a:rPr>
              <a:t>Figure 9.26 </a:t>
            </a:r>
            <a:r>
              <a:rPr lang="en-GB" sz="1400" dirty="0">
                <a:solidFill>
                  <a:srgbClr val="3A3A47"/>
                </a:solidFill>
                <a:effectLst/>
                <a:latin typeface="Palatino" pitchFamily="2" charset="77"/>
              </a:rPr>
              <a:t>illustrates a reseller sales fact listing the foreign keys linking to store (</a:t>
            </a:r>
            <a:r>
              <a:rPr lang="en-GB" sz="1400" i="1" dirty="0" err="1">
                <a:solidFill>
                  <a:srgbClr val="3A3A47"/>
                </a:solidFill>
                <a:effectLst/>
                <a:latin typeface="Palatino" pitchFamily="2" charset="77"/>
              </a:rPr>
              <a:t>StoreKey</a:t>
            </a:r>
            <a:r>
              <a:rPr lang="en-GB" sz="1400" dirty="0">
                <a:solidFill>
                  <a:srgbClr val="3A3A47"/>
                </a:solidFill>
                <a:effectLst/>
                <a:latin typeface="Palatino" pitchFamily="2" charset="77"/>
              </a:rPr>
              <a:t>), employee (</a:t>
            </a:r>
            <a:r>
              <a:rPr lang="en-GB" sz="1400" i="1" dirty="0" err="1">
                <a:solidFill>
                  <a:srgbClr val="3A3A47"/>
                </a:solidFill>
                <a:effectLst/>
                <a:latin typeface="Palatino" pitchFamily="2" charset="77"/>
              </a:rPr>
              <a:t>EmployeeKey</a:t>
            </a:r>
            <a:r>
              <a:rPr lang="en-GB" sz="1400" dirty="0">
                <a:solidFill>
                  <a:srgbClr val="3A3A47"/>
                </a:solidFill>
                <a:effectLst/>
                <a:latin typeface="Palatino" pitchFamily="2" charset="77"/>
              </a:rPr>
              <a:t>), order date (</a:t>
            </a:r>
            <a:r>
              <a:rPr lang="en-GB" sz="1400" i="1" dirty="0" err="1">
                <a:solidFill>
                  <a:srgbClr val="3A3A47"/>
                </a:solidFill>
                <a:effectLst/>
                <a:latin typeface="Palatino" pitchFamily="2" charset="77"/>
              </a:rPr>
              <a:t>OrderDateKey</a:t>
            </a:r>
            <a:r>
              <a:rPr lang="en-GB" sz="1400" dirty="0">
                <a:solidFill>
                  <a:srgbClr val="3A3A47"/>
                </a:solidFill>
                <a:effectLst/>
                <a:latin typeface="Palatino" pitchFamily="2" charset="77"/>
              </a:rPr>
              <a:t>), and the other dimensions that uniquely identify the transaction. There are several measures such as order quantity and sales amount. </a:t>
            </a:r>
          </a:p>
          <a:p>
            <a:pPr marL="285750" indent="-285750">
              <a:spcBef>
                <a:spcPts val="700"/>
              </a:spcBef>
              <a:spcAft>
                <a:spcPts val="700"/>
              </a:spcAft>
              <a:buFont typeface="Arial" panose="020B0604020202020204" pitchFamily="34" charset="0"/>
              <a:buChar char="•"/>
            </a:pPr>
            <a:r>
              <a:rPr lang="en-GB" sz="1400" dirty="0">
                <a:solidFill>
                  <a:srgbClr val="3A3A47"/>
                </a:solidFill>
                <a:effectLst/>
                <a:latin typeface="Palatino" pitchFamily="2" charset="77"/>
              </a:rPr>
              <a:t>There are two attributes </a:t>
            </a:r>
            <a:r>
              <a:rPr lang="en-GB" sz="1400" i="1" dirty="0" err="1">
                <a:solidFill>
                  <a:srgbClr val="3A3A47"/>
                </a:solidFill>
                <a:effectLst/>
                <a:latin typeface="Palatino" pitchFamily="2" charset="77"/>
              </a:rPr>
              <a:t>CustomerPONumber</a:t>
            </a:r>
            <a:r>
              <a:rPr lang="en-GB" sz="1400" i="1" dirty="0">
                <a:solidFill>
                  <a:srgbClr val="3A3A47"/>
                </a:solidFill>
                <a:effectLst/>
                <a:latin typeface="Palatino" pitchFamily="2" charset="77"/>
              </a:rPr>
              <a:t> </a:t>
            </a:r>
            <a:r>
              <a:rPr lang="en-GB" sz="1400" dirty="0">
                <a:solidFill>
                  <a:srgbClr val="3A3A47"/>
                </a:solidFill>
                <a:effectLst/>
                <a:latin typeface="Palatino" pitchFamily="2" charset="77"/>
              </a:rPr>
              <a:t>and </a:t>
            </a:r>
            <a:r>
              <a:rPr lang="en-GB" sz="1400" i="1" dirty="0" err="1">
                <a:solidFill>
                  <a:srgbClr val="3A3A47"/>
                </a:solidFill>
                <a:effectLst/>
                <a:latin typeface="Palatino" pitchFamily="2" charset="77"/>
              </a:rPr>
              <a:t>CarrierTrackingNumber</a:t>
            </a:r>
            <a:r>
              <a:rPr lang="en-GB" sz="1400" i="1" dirty="0">
                <a:solidFill>
                  <a:srgbClr val="3A3A47"/>
                </a:solidFill>
                <a:effectLst/>
                <a:latin typeface="Palatino" pitchFamily="2" charset="77"/>
              </a:rPr>
              <a:t> </a:t>
            </a:r>
            <a:r>
              <a:rPr lang="en-GB" sz="1400" dirty="0">
                <a:solidFill>
                  <a:srgbClr val="3A3A47"/>
                </a:solidFill>
                <a:effectLst/>
                <a:latin typeface="Palatino" pitchFamily="2" charset="77"/>
              </a:rPr>
              <a:t>that represent the </a:t>
            </a:r>
            <a:r>
              <a:rPr lang="en-GB" sz="1400" dirty="0">
                <a:solidFill>
                  <a:srgbClr val="0070C0"/>
                </a:solidFill>
                <a:effectLst/>
                <a:latin typeface="Palatino" pitchFamily="2" charset="77"/>
              </a:rPr>
              <a:t>unique identifiers for the customer purchase order and carrier tracking number for the sale</a:t>
            </a:r>
            <a:r>
              <a:rPr lang="en-GB" sz="1400" dirty="0">
                <a:solidFill>
                  <a:srgbClr val="3A3A47"/>
                </a:solidFill>
                <a:effectLst/>
                <a:latin typeface="Palatino" pitchFamily="2" charset="77"/>
              </a:rPr>
              <a:t>. In the operation system, these attributes would be foreign keys to operational-related entities, </a:t>
            </a:r>
            <a:r>
              <a:rPr lang="en-GB" sz="1400" dirty="0">
                <a:effectLst/>
                <a:latin typeface="Palatino" pitchFamily="2" charset="77"/>
              </a:rPr>
              <a:t>but in a dimensional model they would not be linked to any dimension.</a:t>
            </a:r>
            <a:r>
              <a:rPr lang="en-GB" sz="1400" dirty="0">
                <a:solidFill>
                  <a:srgbClr val="3A3A47"/>
                </a:solidFill>
                <a:effectLst/>
                <a:latin typeface="Palatino" pitchFamily="2" charset="77"/>
              </a:rPr>
              <a:t> In the dimensional model, there would not be any requirements for these dimensions because the attributes associated with these entities in the operation system are already stored in other dimensions. For example, the purchase order would have customer-created attributes that would be stored in customer and address-related dimensions. </a:t>
            </a:r>
            <a:endParaRPr lang="en-GB" sz="1400" dirty="0"/>
          </a:p>
          <a:p>
            <a:pPr marL="285750" indent="-285750">
              <a:spcBef>
                <a:spcPts val="700"/>
              </a:spcBef>
              <a:spcAft>
                <a:spcPts val="700"/>
              </a:spcAft>
              <a:buFont typeface="Arial" panose="020B0604020202020204" pitchFamily="34" charset="0"/>
              <a:buChar char="•"/>
            </a:pPr>
            <a:r>
              <a:rPr lang="en-GB" sz="1400" dirty="0">
                <a:solidFill>
                  <a:srgbClr val="0070C0"/>
                </a:solidFill>
                <a:effectLst/>
                <a:latin typeface="Palatino" pitchFamily="2" charset="77"/>
              </a:rPr>
              <a:t>These attributes are essentially foreign keys that do not link to any dimensions and are referred to as degenerative dimensions. </a:t>
            </a:r>
          </a:p>
          <a:p>
            <a:pPr marL="285750" indent="-285750">
              <a:spcBef>
                <a:spcPts val="700"/>
              </a:spcBef>
              <a:spcAft>
                <a:spcPts val="700"/>
              </a:spcAft>
              <a:buFont typeface="Arial" panose="020B0604020202020204" pitchFamily="34" charset="0"/>
              <a:buChar char="•"/>
            </a:pPr>
            <a:r>
              <a:rPr lang="en-GB" sz="1400" dirty="0">
                <a:solidFill>
                  <a:srgbClr val="3A3A47"/>
                </a:solidFill>
                <a:latin typeface="Palatino" pitchFamily="2" charset="77"/>
              </a:rPr>
              <a:t>D</a:t>
            </a:r>
            <a:r>
              <a:rPr lang="en-GB" sz="1400" dirty="0">
                <a:solidFill>
                  <a:srgbClr val="3A3A47"/>
                </a:solidFill>
                <a:effectLst/>
                <a:latin typeface="Palatino" pitchFamily="2" charset="77"/>
              </a:rPr>
              <a:t>egenerative dimensions are merely identifiers that are used for a business process that we are not tracking within this dimensional model. But, we </a:t>
            </a:r>
            <a:r>
              <a:rPr lang="en-GB" sz="1400" dirty="0">
                <a:solidFill>
                  <a:srgbClr val="0070C0"/>
                </a:solidFill>
                <a:effectLst/>
                <a:latin typeface="Palatino" pitchFamily="2" charset="77"/>
              </a:rPr>
              <a:t>retain these numbers because it’s a link back to the operational system</a:t>
            </a:r>
            <a:r>
              <a:rPr lang="en-GB" sz="1400" dirty="0">
                <a:solidFill>
                  <a:srgbClr val="3A3A47"/>
                </a:solidFill>
                <a:effectLst/>
                <a:latin typeface="Palatino" pitchFamily="2" charset="77"/>
              </a:rPr>
              <a:t>, and if we want to audit our results or tie it back, we need to have these numbers </a:t>
            </a:r>
            <a:endParaRPr lang="en-GB" sz="1400" dirty="0">
              <a:solidFill>
                <a:srgbClr val="0070C0"/>
              </a:solidFill>
              <a:effectLst/>
            </a:endParaRPr>
          </a:p>
          <a:p>
            <a:endParaRPr lang="en-GB" sz="1400" dirty="0">
              <a:effectLst/>
            </a:endParaRPr>
          </a:p>
        </p:txBody>
      </p:sp>
    </p:spTree>
    <p:extLst>
      <p:ext uri="{BB962C8B-B14F-4D97-AF65-F5344CB8AC3E}">
        <p14:creationId xmlns:p14="http://schemas.microsoft.com/office/powerpoint/2010/main" val="28600894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Tables</a:t>
            </a:r>
          </a:p>
        </p:txBody>
      </p:sp>
      <p:sp>
        <p:nvSpPr>
          <p:cNvPr id="7" name="Slide Number Placeholder 6">
            <a:extLst>
              <a:ext uri="{FF2B5EF4-FFF2-40B4-BE49-F238E27FC236}">
                <a16:creationId xmlns:a16="http://schemas.microsoft.com/office/drawing/2014/main" id="{9BE8FB10-5803-B58B-A1A2-E88D04C922FD}"/>
              </a:ext>
            </a:extLst>
          </p:cNvPr>
          <p:cNvSpPr>
            <a:spLocks noGrp="1"/>
          </p:cNvSpPr>
          <p:nvPr>
            <p:ph type="sldNum" sz="quarter" idx="12"/>
          </p:nvPr>
        </p:nvSpPr>
        <p:spPr/>
        <p:txBody>
          <a:bodyPr/>
          <a:lstStyle/>
          <a:p>
            <a:fld id="{DD40C559-0D42-4D76-92B1-8C19F3BDA397}" type="slidenum">
              <a:rPr lang="en-US" smtClean="0"/>
              <a:t>69</a:t>
            </a:fld>
            <a:endParaRPr lang="en-US"/>
          </a:p>
        </p:txBody>
      </p:sp>
      <p:sp>
        <p:nvSpPr>
          <p:cNvPr id="6" name="TextBox 5">
            <a:extLst>
              <a:ext uri="{FF2B5EF4-FFF2-40B4-BE49-F238E27FC236}">
                <a16:creationId xmlns:a16="http://schemas.microsoft.com/office/drawing/2014/main" id="{12AA675F-421C-9254-2140-D287BCA84B71}"/>
              </a:ext>
            </a:extLst>
          </p:cNvPr>
          <p:cNvSpPr txBox="1"/>
          <p:nvPr/>
        </p:nvSpPr>
        <p:spPr>
          <a:xfrm>
            <a:off x="737754" y="1690688"/>
            <a:ext cx="10716491" cy="3942105"/>
          </a:xfrm>
          <a:prstGeom prst="rect">
            <a:avLst/>
          </a:prstGeom>
          <a:noFill/>
        </p:spPr>
        <p:txBody>
          <a:bodyPr wrap="square">
            <a:spAutoFit/>
          </a:bodyPr>
          <a:lstStyle/>
          <a:p>
            <a:pPr marL="285750" indent="-285750">
              <a:spcBef>
                <a:spcPts val="700"/>
              </a:spcBef>
              <a:spcAft>
                <a:spcPts val="700"/>
              </a:spcAft>
              <a:buFont typeface="Arial" panose="020B0604020202020204" pitchFamily="34" charset="0"/>
              <a:buChar char="•"/>
            </a:pPr>
            <a:r>
              <a:rPr lang="en-GB" sz="1700" dirty="0">
                <a:solidFill>
                  <a:srgbClr val="3A3A47"/>
                </a:solidFill>
                <a:effectLst/>
                <a:latin typeface="Palatino" pitchFamily="2" charset="77"/>
              </a:rPr>
              <a:t>Facts almost always have measures, but there are exceptions. These exceptions occur when a business event does not create or monitor any quantifiable measures. These facts are either called </a:t>
            </a:r>
            <a:r>
              <a:rPr lang="en-GB" sz="1700" dirty="0" err="1">
                <a:solidFill>
                  <a:srgbClr val="3A3A47"/>
                </a:solidFill>
                <a:effectLst/>
                <a:latin typeface="Palatino" pitchFamily="2" charset="77"/>
              </a:rPr>
              <a:t>factless</a:t>
            </a:r>
            <a:r>
              <a:rPr lang="en-GB" sz="1700" dirty="0">
                <a:solidFill>
                  <a:srgbClr val="3A3A47"/>
                </a:solidFill>
                <a:effectLst/>
                <a:latin typeface="Palatino" pitchFamily="2" charset="77"/>
              </a:rPr>
              <a:t> fact or event tables. </a:t>
            </a:r>
          </a:p>
          <a:p>
            <a:pPr marL="285750" indent="-285750">
              <a:spcBef>
                <a:spcPts val="700"/>
              </a:spcBef>
              <a:spcAft>
                <a:spcPts val="700"/>
              </a:spcAft>
              <a:buFont typeface="Arial" panose="020B0604020202020204" pitchFamily="34" charset="0"/>
              <a:buChar char="•"/>
            </a:pPr>
            <a:r>
              <a:rPr lang="en-GB" sz="1700" dirty="0">
                <a:solidFill>
                  <a:srgbClr val="3A3A47"/>
                </a:solidFill>
                <a:effectLst/>
                <a:latin typeface="Palatino" pitchFamily="2" charset="77"/>
              </a:rPr>
              <a:t>Examples of </a:t>
            </a:r>
            <a:r>
              <a:rPr lang="en-GB" sz="1700" dirty="0" err="1">
                <a:solidFill>
                  <a:srgbClr val="3A3A47"/>
                </a:solidFill>
                <a:effectLst/>
                <a:latin typeface="Palatino" pitchFamily="2" charset="77"/>
              </a:rPr>
              <a:t>factless</a:t>
            </a:r>
            <a:r>
              <a:rPr lang="en-GB" sz="1700" dirty="0">
                <a:solidFill>
                  <a:srgbClr val="3A3A47"/>
                </a:solidFill>
                <a:effectLst/>
                <a:latin typeface="Palatino" pitchFamily="2" charset="77"/>
              </a:rPr>
              <a:t> facts or events are students attending a class or patients visiting a doctor. In both cases, there’s no direct measure associated with either of those events. There is tuition paid for the student to attend that class and a bill generated for the doctor’s visit, but both of these are associated with other facts and are based on other attributes such as what courses the student is registered for and what procedures the doctor performs. And bills will be generated whether the student attends a class or the patient skips an appointment. </a:t>
            </a:r>
            <a:endParaRPr lang="en-GB" sz="1700" dirty="0">
              <a:effectLst/>
            </a:endParaRPr>
          </a:p>
          <a:p>
            <a:pPr marL="285750" indent="-285750">
              <a:spcBef>
                <a:spcPts val="700"/>
              </a:spcBef>
              <a:spcAft>
                <a:spcPts val="700"/>
              </a:spcAft>
              <a:buFont typeface="Arial" panose="020B0604020202020204" pitchFamily="34" charset="0"/>
              <a:buChar char="•"/>
            </a:pPr>
            <a:r>
              <a:rPr lang="en-GB" sz="1700" dirty="0">
                <a:solidFill>
                  <a:srgbClr val="3A3A47"/>
                </a:solidFill>
                <a:latin typeface="Palatino" pitchFamily="2" charset="77"/>
              </a:rPr>
              <a:t>Just because there is no direct measure associated with a </a:t>
            </a:r>
            <a:r>
              <a:rPr lang="en-GB" sz="1700" dirty="0" err="1">
                <a:solidFill>
                  <a:srgbClr val="3A3A47"/>
                </a:solidFill>
                <a:latin typeface="Palatino" pitchFamily="2" charset="77"/>
              </a:rPr>
              <a:t>factless</a:t>
            </a:r>
            <a:r>
              <a:rPr lang="en-GB" sz="1700" dirty="0">
                <a:solidFill>
                  <a:srgbClr val="3A3A47"/>
                </a:solidFill>
                <a:latin typeface="Palatino" pitchFamily="2" charset="77"/>
              </a:rPr>
              <a:t> fact it does not mean that the event is not worth tracking. For example, a teacher may take attendance in class and place an X next to a student’s name. </a:t>
            </a:r>
            <a:endParaRPr lang="en-GB" sz="1700" dirty="0">
              <a:effectLst/>
            </a:endParaRPr>
          </a:p>
          <a:p>
            <a:endParaRPr lang="en-GB" sz="1700" dirty="0">
              <a:effectLst/>
            </a:endParaRPr>
          </a:p>
        </p:txBody>
      </p:sp>
    </p:spTree>
    <p:extLst>
      <p:ext uri="{BB962C8B-B14F-4D97-AF65-F5344CB8AC3E}">
        <p14:creationId xmlns:p14="http://schemas.microsoft.com/office/powerpoint/2010/main" val="499769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Facts</a:t>
            </a:r>
          </a:p>
        </p:txBody>
      </p:sp>
      <p:sp>
        <p:nvSpPr>
          <p:cNvPr id="8" name="TextBox 7">
            <a:extLst>
              <a:ext uri="{FF2B5EF4-FFF2-40B4-BE49-F238E27FC236}">
                <a16:creationId xmlns:a16="http://schemas.microsoft.com/office/drawing/2014/main" id="{486E0960-673E-D823-D410-1071DF0711B7}"/>
              </a:ext>
            </a:extLst>
          </p:cNvPr>
          <p:cNvSpPr txBox="1"/>
          <p:nvPr/>
        </p:nvSpPr>
        <p:spPr>
          <a:xfrm>
            <a:off x="667677" y="1690688"/>
            <a:ext cx="10968511" cy="5847755"/>
          </a:xfrm>
          <a:prstGeom prst="rect">
            <a:avLst/>
          </a:prstGeom>
          <a:noFill/>
        </p:spPr>
        <p:txBody>
          <a:bodyPr wrap="square" rtlCol="0">
            <a:spAutoFit/>
          </a:bodyPr>
          <a:lstStyle/>
          <a:p>
            <a:pPr marL="285750" indent="-285750">
              <a:buFont typeface="Arial" panose="020B0604020202020204" pitchFamily="34" charset="0"/>
              <a:buChar char="•"/>
            </a:pPr>
            <a:r>
              <a:rPr lang="en-GB" sz="2400" dirty="0">
                <a:effectLst/>
                <a:latin typeface="NotoSerif"/>
              </a:rPr>
              <a:t>A fact is a </a:t>
            </a:r>
            <a:r>
              <a:rPr lang="en-GB" sz="2400" dirty="0">
                <a:solidFill>
                  <a:srgbClr val="0070C0"/>
                </a:solidFill>
                <a:effectLst/>
                <a:latin typeface="NotoSerif"/>
              </a:rPr>
              <a:t>measurement</a:t>
            </a:r>
            <a:r>
              <a:rPr lang="en-GB" sz="2400" dirty="0">
                <a:solidFill>
                  <a:srgbClr val="FF0000"/>
                </a:solidFill>
                <a:effectLst/>
                <a:latin typeface="NotoSerif"/>
              </a:rPr>
              <a:t> </a:t>
            </a:r>
            <a:r>
              <a:rPr lang="en-GB" sz="2400" dirty="0">
                <a:effectLst/>
                <a:latin typeface="NotoSerif"/>
              </a:rPr>
              <a:t>of a business activity, such as a business event or transaction, and is generally </a:t>
            </a:r>
            <a:r>
              <a:rPr lang="en-GB" sz="2400" dirty="0">
                <a:solidFill>
                  <a:srgbClr val="0070C0"/>
                </a:solidFill>
                <a:effectLst/>
                <a:latin typeface="NotoSerif"/>
              </a:rPr>
              <a:t>numeric</a:t>
            </a:r>
            <a:r>
              <a:rPr lang="en-GB" sz="2400" dirty="0">
                <a:effectLst/>
                <a:latin typeface="NotoSerif"/>
              </a:rPr>
              <a:t>. </a:t>
            </a:r>
          </a:p>
          <a:p>
            <a:pPr marL="285750" indent="-285750">
              <a:buFont typeface="Arial" panose="020B0604020202020204" pitchFamily="34" charset="0"/>
              <a:buChar char="•"/>
            </a:pPr>
            <a:endParaRPr lang="en-GB" sz="2400" dirty="0">
              <a:latin typeface="NotoSerif"/>
            </a:endParaRPr>
          </a:p>
          <a:p>
            <a:pPr marL="285750" indent="-285750">
              <a:buFont typeface="Arial" panose="020B0604020202020204" pitchFamily="34" charset="0"/>
              <a:buChar char="•"/>
            </a:pPr>
            <a:r>
              <a:rPr lang="en-GB" sz="2400" dirty="0">
                <a:effectLst/>
                <a:latin typeface="NotoSerif"/>
              </a:rPr>
              <a:t>Examples of facts are sales, expenses, and inventory levels </a:t>
            </a:r>
          </a:p>
          <a:p>
            <a:pPr marL="285750" indent="-285750">
              <a:buFont typeface="Arial" panose="020B0604020202020204" pitchFamily="34" charset="0"/>
              <a:buChar char="•"/>
            </a:pPr>
            <a:endParaRPr lang="en-GB" sz="2400" dirty="0">
              <a:effectLst/>
              <a:latin typeface="NotoSerif"/>
            </a:endParaRPr>
          </a:p>
          <a:p>
            <a:pPr marL="285750" indent="-285750">
              <a:buFont typeface="Arial" panose="020B0604020202020204" pitchFamily="34" charset="0"/>
              <a:buChar char="•"/>
            </a:pPr>
            <a:r>
              <a:rPr lang="en-GB" sz="2400" dirty="0">
                <a:effectLst/>
                <a:latin typeface="NotoSerif"/>
              </a:rPr>
              <a:t>Numeric measurements may include counts, dollar amounts, percentages, or ratios.</a:t>
            </a:r>
          </a:p>
          <a:p>
            <a:pPr marL="285750" indent="-285750">
              <a:buFont typeface="Arial" panose="020B0604020202020204" pitchFamily="34" charset="0"/>
              <a:buChar char="•"/>
            </a:pPr>
            <a:endParaRPr lang="en-GB" sz="2400" dirty="0">
              <a:latin typeface="NotoSerif"/>
            </a:endParaRPr>
          </a:p>
          <a:p>
            <a:pPr marL="285750" indent="-285750">
              <a:buFont typeface="Arial" panose="020B0604020202020204" pitchFamily="34" charset="0"/>
              <a:buChar char="•"/>
            </a:pPr>
            <a:r>
              <a:rPr lang="en-GB" sz="2400" dirty="0">
                <a:effectLst/>
                <a:latin typeface="NotoSerif"/>
              </a:rPr>
              <a:t>Facts can be aggregated or derived. For example, you can sum up the total revenue or calculate the profitability of a set of sales transactions. </a:t>
            </a:r>
          </a:p>
          <a:p>
            <a:pPr marL="285750" indent="-285750">
              <a:buFont typeface="Arial" panose="020B0604020202020204" pitchFamily="34" charset="0"/>
              <a:buChar char="•"/>
            </a:pPr>
            <a:endParaRPr lang="en-GB" sz="2400" dirty="0">
              <a:effectLst/>
              <a:latin typeface="NotoSerif"/>
            </a:endParaRPr>
          </a:p>
          <a:p>
            <a:pPr marL="285750" indent="-285750">
              <a:buFont typeface="Arial" panose="020B0604020202020204" pitchFamily="34" charset="0"/>
              <a:buChar char="•"/>
            </a:pPr>
            <a:r>
              <a:rPr lang="en-GB" sz="2400" dirty="0">
                <a:effectLst/>
                <a:latin typeface="NotoSerif"/>
              </a:rPr>
              <a:t>Facts provide the measurements of how well or how poorly the business is performing. A fact is also referred to as </a:t>
            </a:r>
            <a:r>
              <a:rPr lang="en-GB" sz="2400" dirty="0">
                <a:solidFill>
                  <a:srgbClr val="0070C0"/>
                </a:solidFill>
                <a:effectLst/>
                <a:latin typeface="NotoSerif"/>
              </a:rPr>
              <a:t>organizational performance measure. </a:t>
            </a:r>
          </a:p>
          <a:p>
            <a:pPr marL="285750" indent="-285750">
              <a:buFont typeface="Arial" panose="020B0604020202020204" pitchFamily="34" charset="0"/>
              <a:buChar char="•"/>
            </a:pPr>
            <a:endParaRPr lang="en-GB" sz="2400" dirty="0">
              <a:solidFill>
                <a:srgbClr val="0070C0"/>
              </a:solidFill>
              <a:effectLst/>
              <a:latin typeface="NotoSerif"/>
            </a:endParaRPr>
          </a:p>
          <a:p>
            <a:pPr marL="285750" indent="-285750">
              <a:buFont typeface="Arial" panose="020B0604020202020204" pitchFamily="34" charset="0"/>
              <a:buChar char="•"/>
            </a:pPr>
            <a:endParaRPr lang="en-GB" sz="2400" dirty="0">
              <a:effectLst/>
              <a:latin typeface="NotoSerif"/>
            </a:endParaRPr>
          </a:p>
          <a:p>
            <a:pPr indent="317500"/>
            <a:endParaRPr lang="en-GB" sz="1400" dirty="0">
              <a:solidFill>
                <a:srgbClr val="3A3A47"/>
              </a:solidFill>
              <a:latin typeface="NotoSerif"/>
            </a:endParaRPr>
          </a:p>
          <a:p>
            <a:endParaRPr lang="en-GB" sz="2400" dirty="0">
              <a:solidFill>
                <a:srgbClr val="3A3A47"/>
              </a:solidFill>
              <a:effectLst/>
              <a:latin typeface="NotoSerif"/>
            </a:endParaRPr>
          </a:p>
        </p:txBody>
      </p:sp>
      <p:sp>
        <p:nvSpPr>
          <p:cNvPr id="4" name="Slide Number Placeholder 3">
            <a:extLst>
              <a:ext uri="{FF2B5EF4-FFF2-40B4-BE49-F238E27FC236}">
                <a16:creationId xmlns:a16="http://schemas.microsoft.com/office/drawing/2014/main" id="{8020DF3F-0B0B-D1B8-4760-8F9268624C5B}"/>
              </a:ext>
            </a:extLst>
          </p:cNvPr>
          <p:cNvSpPr>
            <a:spLocks noGrp="1"/>
          </p:cNvSpPr>
          <p:nvPr>
            <p:ph type="sldNum" sz="quarter" idx="12"/>
          </p:nvPr>
        </p:nvSpPr>
        <p:spPr/>
        <p:txBody>
          <a:bodyPr/>
          <a:lstStyle/>
          <a:p>
            <a:fld id="{DD40C559-0D42-4D76-92B1-8C19F3BDA397}" type="slidenum">
              <a:rPr lang="en-US" smtClean="0"/>
              <a:t>7</a:t>
            </a:fld>
            <a:endParaRPr lang="en-US"/>
          </a:p>
        </p:txBody>
      </p:sp>
    </p:spTree>
    <p:extLst>
      <p:ext uri="{BB962C8B-B14F-4D97-AF65-F5344CB8AC3E}">
        <p14:creationId xmlns:p14="http://schemas.microsoft.com/office/powerpoint/2010/main" val="16997720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910" y="307253"/>
            <a:ext cx="10515600" cy="1325563"/>
          </a:xfrm>
        </p:spPr>
        <p:txBody>
          <a:bodyPr/>
          <a:lstStyle/>
          <a:p>
            <a:r>
              <a:rPr lang="en-US" dirty="0"/>
              <a:t>Event table example</a:t>
            </a:r>
          </a:p>
        </p:txBody>
      </p:sp>
      <p:grpSp>
        <p:nvGrpSpPr>
          <p:cNvPr id="5" name="Group 4"/>
          <p:cNvGrpSpPr>
            <a:grpSpLocks noGrp="1" noUngrp="1" noChangeAspect="1"/>
          </p:cNvGrpSpPr>
          <p:nvPr/>
        </p:nvGrpSpPr>
        <p:grpSpPr>
          <a:xfrm>
            <a:off x="6554658" y="2244437"/>
            <a:ext cx="5453660" cy="2888672"/>
            <a:chOff x="1428750" y="1919288"/>
            <a:chExt cx="9332913" cy="4943418"/>
          </a:xfrm>
        </p:grpSpPr>
        <p:pic>
          <p:nvPicPr>
            <p:cNvPr id="3" name="Picture 2" descr="f09-27-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1428750" y="1919288"/>
              <a:ext cx="9332913" cy="4138612"/>
            </a:xfrm>
            <a:prstGeom prst="rect">
              <a:avLst/>
            </a:prstGeom>
            <a:noFill/>
            <a:ln>
              <a:noFill/>
            </a:ln>
          </p:spPr>
        </p:pic>
        <p:sp>
          <p:nvSpPr>
            <p:cNvPr id="4" name="Rectangle 3"/>
            <p:cNvSpPr/>
            <p:nvPr/>
          </p:nvSpPr>
          <p:spPr>
            <a:xfrm>
              <a:off x="1428750" y="6314441"/>
              <a:ext cx="9332913" cy="548265"/>
            </a:xfrm>
            <a:prstGeom prst="rect">
              <a:avLst/>
            </a:prstGeom>
            <a:noFill/>
            <a:ln>
              <a:noFill/>
            </a:ln>
          </p:spPr>
          <p:txBody>
            <a:bodyPr anchor="ctr">
              <a:normAutofit/>
            </a:bodyPr>
            <a:lstStyle/>
            <a:p>
              <a:pPr algn="ctr"/>
              <a:r>
                <a:rPr lang="en-US" sz="1400" dirty="0"/>
                <a:t>f09-27</a:t>
              </a:r>
              <a:endParaRPr lang="en-US" sz="1100" dirty="0"/>
            </a:p>
          </p:txBody>
        </p:sp>
      </p:grpSp>
      <p:sp>
        <p:nvSpPr>
          <p:cNvPr id="7" name="Slide Number Placeholder 6">
            <a:extLst>
              <a:ext uri="{FF2B5EF4-FFF2-40B4-BE49-F238E27FC236}">
                <a16:creationId xmlns:a16="http://schemas.microsoft.com/office/drawing/2014/main" id="{9BE8FB10-5803-B58B-A1A2-E88D04C922FD}"/>
              </a:ext>
            </a:extLst>
          </p:cNvPr>
          <p:cNvSpPr>
            <a:spLocks noGrp="1"/>
          </p:cNvSpPr>
          <p:nvPr>
            <p:ph type="sldNum" sz="quarter" idx="12"/>
          </p:nvPr>
        </p:nvSpPr>
        <p:spPr/>
        <p:txBody>
          <a:bodyPr/>
          <a:lstStyle/>
          <a:p>
            <a:fld id="{DD40C559-0D42-4D76-92B1-8C19F3BDA397}" type="slidenum">
              <a:rPr lang="en-US" smtClean="0"/>
              <a:t>70</a:t>
            </a:fld>
            <a:endParaRPr lang="en-US"/>
          </a:p>
        </p:txBody>
      </p:sp>
      <p:sp>
        <p:nvSpPr>
          <p:cNvPr id="8" name="TextBox 7">
            <a:extLst>
              <a:ext uri="{FF2B5EF4-FFF2-40B4-BE49-F238E27FC236}">
                <a16:creationId xmlns:a16="http://schemas.microsoft.com/office/drawing/2014/main" id="{CD76A443-30BC-EBE9-61CF-E91797F7B78C}"/>
              </a:ext>
            </a:extLst>
          </p:cNvPr>
          <p:cNvSpPr txBox="1"/>
          <p:nvPr/>
        </p:nvSpPr>
        <p:spPr>
          <a:xfrm>
            <a:off x="336083" y="1569373"/>
            <a:ext cx="5960808" cy="5288627"/>
          </a:xfrm>
          <a:prstGeom prst="rect">
            <a:avLst/>
          </a:prstGeom>
          <a:noFill/>
        </p:spPr>
        <p:txBody>
          <a:bodyPr wrap="square">
            <a:spAutoFit/>
          </a:bodyPr>
          <a:lstStyle/>
          <a:p>
            <a:pPr marL="285750" indent="-285750">
              <a:spcBef>
                <a:spcPts val="700"/>
              </a:spcBef>
              <a:spcAft>
                <a:spcPts val="700"/>
              </a:spcAft>
              <a:buFont typeface="Arial" panose="020B0604020202020204" pitchFamily="34" charset="0"/>
              <a:buChar char="•"/>
            </a:pPr>
            <a:r>
              <a:rPr lang="en-GB" sz="1400" dirty="0">
                <a:solidFill>
                  <a:srgbClr val="3A3A47"/>
                </a:solidFill>
                <a:effectLst/>
                <a:latin typeface="Palatino" pitchFamily="2" charset="77"/>
              </a:rPr>
              <a:t>The approach to tracking these </a:t>
            </a:r>
            <a:r>
              <a:rPr lang="en-GB" sz="1400" dirty="0" err="1">
                <a:solidFill>
                  <a:srgbClr val="3A3A47"/>
                </a:solidFill>
                <a:effectLst/>
                <a:latin typeface="Palatino" pitchFamily="2" charset="77"/>
              </a:rPr>
              <a:t>factless</a:t>
            </a:r>
            <a:r>
              <a:rPr lang="en-GB" sz="1400" dirty="0">
                <a:solidFill>
                  <a:srgbClr val="3A3A47"/>
                </a:solidFill>
                <a:effectLst/>
                <a:latin typeface="Palatino" pitchFamily="2" charset="77"/>
              </a:rPr>
              <a:t> facts is depicted in </a:t>
            </a:r>
            <a:r>
              <a:rPr lang="en-GB" sz="1400" b="1" dirty="0">
                <a:solidFill>
                  <a:srgbClr val="D1002B"/>
                </a:solidFill>
                <a:effectLst/>
                <a:latin typeface="NotoSerif"/>
              </a:rPr>
              <a:t>Figure 9.27</a:t>
            </a:r>
            <a:r>
              <a:rPr lang="en-GB" sz="1400" dirty="0">
                <a:solidFill>
                  <a:srgbClr val="3A3A47"/>
                </a:solidFill>
                <a:effectLst/>
                <a:latin typeface="Palatino" pitchFamily="2" charset="77"/>
              </a:rPr>
              <a:t>. </a:t>
            </a:r>
          </a:p>
          <a:p>
            <a:pPr marL="285750" indent="-285750">
              <a:spcBef>
                <a:spcPts val="700"/>
              </a:spcBef>
              <a:spcAft>
                <a:spcPts val="700"/>
              </a:spcAft>
              <a:buFont typeface="Arial" panose="020B0604020202020204" pitchFamily="34" charset="0"/>
              <a:buChar char="•"/>
            </a:pPr>
            <a:r>
              <a:rPr lang="en-GB" sz="1400" dirty="0">
                <a:solidFill>
                  <a:srgbClr val="3A3A47"/>
                </a:solidFill>
                <a:effectLst/>
                <a:latin typeface="Palatino" pitchFamily="2" charset="77"/>
              </a:rPr>
              <a:t>The example illustrates that an attribute is created as a dummy counter fact set to 1 or 0; 1 means it happened, the student showed up to class. This enables the connectivity between the fact table and a dimension—the counting of these events. </a:t>
            </a:r>
          </a:p>
          <a:p>
            <a:pPr marL="285750" indent="-285750">
              <a:spcBef>
                <a:spcPts val="700"/>
              </a:spcBef>
              <a:spcAft>
                <a:spcPts val="700"/>
              </a:spcAft>
              <a:buFont typeface="Arial" panose="020B0604020202020204" pitchFamily="34" charset="0"/>
              <a:buChar char="•"/>
            </a:pPr>
            <a:r>
              <a:rPr lang="en-GB" sz="1400" dirty="0">
                <a:solidFill>
                  <a:srgbClr val="3A3A47"/>
                </a:solidFill>
                <a:effectLst/>
                <a:latin typeface="Palatino" pitchFamily="2" charset="77"/>
              </a:rPr>
              <a:t>This </a:t>
            </a:r>
            <a:r>
              <a:rPr lang="en-GB" sz="1400" dirty="0" err="1">
                <a:solidFill>
                  <a:srgbClr val="3A3A47"/>
                </a:solidFill>
                <a:effectLst/>
                <a:latin typeface="Palatino" pitchFamily="2" charset="77"/>
              </a:rPr>
              <a:t>factless</a:t>
            </a:r>
            <a:r>
              <a:rPr lang="en-GB" sz="1400" dirty="0">
                <a:solidFill>
                  <a:srgbClr val="3A3A47"/>
                </a:solidFill>
                <a:effectLst/>
                <a:latin typeface="Palatino" pitchFamily="2" charset="77"/>
              </a:rPr>
              <a:t> fact table is the best practice for capturing events that have no natural numeric measurements. </a:t>
            </a:r>
          </a:p>
          <a:p>
            <a:pPr marL="285750" indent="-285750">
              <a:spcBef>
                <a:spcPts val="700"/>
              </a:spcBef>
              <a:spcAft>
                <a:spcPts val="700"/>
              </a:spcAft>
              <a:buFont typeface="Arial" panose="020B0604020202020204" pitchFamily="34" charset="0"/>
              <a:buChar char="•"/>
            </a:pPr>
            <a:r>
              <a:rPr lang="en-GB" sz="1400" dirty="0">
                <a:solidFill>
                  <a:srgbClr val="3A3A47"/>
                </a:solidFill>
                <a:effectLst/>
                <a:latin typeface="Palatino" pitchFamily="2" charset="77"/>
              </a:rPr>
              <a:t>With a list of each student from every class session, you could sum up for that particular date how many students showed up by summing on the class attended.</a:t>
            </a:r>
            <a:endParaRPr lang="en-GB" sz="1400" dirty="0">
              <a:solidFill>
                <a:srgbClr val="3A3A47"/>
              </a:solidFill>
              <a:latin typeface="Palatino" pitchFamily="2" charset="77"/>
            </a:endParaRPr>
          </a:p>
          <a:p>
            <a:pPr marL="285750" indent="-285750">
              <a:spcBef>
                <a:spcPts val="700"/>
              </a:spcBef>
              <a:spcAft>
                <a:spcPts val="700"/>
              </a:spcAft>
              <a:buFont typeface="Arial" panose="020B0604020202020204" pitchFamily="34" charset="0"/>
              <a:buChar char="•"/>
            </a:pPr>
            <a:r>
              <a:rPr lang="en-GB" sz="1400" dirty="0">
                <a:solidFill>
                  <a:srgbClr val="3A3A47"/>
                </a:solidFill>
                <a:effectLst/>
                <a:latin typeface="Palatino" pitchFamily="2" charset="77"/>
              </a:rPr>
              <a:t>You could filter on the 0 values to determine who didn’t attend the class.</a:t>
            </a:r>
          </a:p>
          <a:p>
            <a:pPr marL="285750" indent="-285750">
              <a:spcBef>
                <a:spcPts val="700"/>
              </a:spcBef>
              <a:spcAft>
                <a:spcPts val="700"/>
              </a:spcAft>
              <a:buFont typeface="Arial" panose="020B0604020202020204" pitchFamily="34" charset="0"/>
              <a:buChar char="•"/>
            </a:pPr>
            <a:r>
              <a:rPr lang="en-GB" sz="1400" dirty="0">
                <a:solidFill>
                  <a:srgbClr val="3A3A47"/>
                </a:solidFill>
                <a:effectLst/>
                <a:latin typeface="Palatino" pitchFamily="2" charset="77"/>
              </a:rPr>
              <a:t>Then you could aggregate by filtering on the 1s to perform trend analysis.</a:t>
            </a:r>
            <a:endParaRPr lang="en-GB" sz="1400" dirty="0"/>
          </a:p>
          <a:p>
            <a:pPr marL="285750" indent="-285750">
              <a:spcBef>
                <a:spcPts val="700"/>
              </a:spcBef>
              <a:spcAft>
                <a:spcPts val="700"/>
              </a:spcAft>
              <a:buFont typeface="Arial" panose="020B0604020202020204" pitchFamily="34" charset="0"/>
              <a:buChar char="•"/>
            </a:pPr>
            <a:r>
              <a:rPr lang="en-GB" sz="1400" dirty="0">
                <a:solidFill>
                  <a:srgbClr val="0070C0"/>
                </a:solidFill>
                <a:latin typeface="Palatino" pitchFamily="2" charset="77"/>
              </a:rPr>
              <a:t>Implementing a dummy counter attribute in the </a:t>
            </a:r>
            <a:r>
              <a:rPr lang="en-GB" sz="1400" dirty="0" err="1">
                <a:solidFill>
                  <a:srgbClr val="0070C0"/>
                </a:solidFill>
                <a:latin typeface="Palatino" pitchFamily="2" charset="77"/>
              </a:rPr>
              <a:t>factless</a:t>
            </a:r>
            <a:r>
              <a:rPr lang="en-GB" sz="1400" dirty="0">
                <a:solidFill>
                  <a:srgbClr val="0070C0"/>
                </a:solidFill>
                <a:latin typeface="Palatino" pitchFamily="2" charset="77"/>
              </a:rPr>
              <a:t> fact table enables business analysis of events even though these business events do not naturally have a numeric measurement associated with them</a:t>
            </a:r>
            <a:r>
              <a:rPr lang="en-GB" sz="1800" dirty="0">
                <a:solidFill>
                  <a:srgbClr val="0070C0"/>
                </a:solidFill>
                <a:effectLst/>
                <a:latin typeface="Palatino" pitchFamily="2" charset="77"/>
              </a:rPr>
              <a:t>. </a:t>
            </a:r>
            <a:endParaRPr lang="en-GB" sz="1400" dirty="0">
              <a:solidFill>
                <a:srgbClr val="0070C0"/>
              </a:solidFill>
              <a:effectLst/>
            </a:endParaRPr>
          </a:p>
          <a:p>
            <a:pPr>
              <a:spcBef>
                <a:spcPts val="700"/>
              </a:spcBef>
              <a:spcAft>
                <a:spcPts val="700"/>
              </a:spcAft>
            </a:pPr>
            <a:endParaRPr lang="en-GB" sz="1400" dirty="0">
              <a:effectLst/>
            </a:endParaRPr>
          </a:p>
        </p:txBody>
      </p:sp>
    </p:spTree>
    <p:extLst>
      <p:ext uri="{BB962C8B-B14F-4D97-AF65-F5344CB8AC3E}">
        <p14:creationId xmlns:p14="http://schemas.microsoft.com/office/powerpoint/2010/main" val="10025730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7587" y="27633"/>
            <a:ext cx="10515600" cy="1325563"/>
          </a:xfrm>
        </p:spPr>
        <p:txBody>
          <a:bodyPr/>
          <a:lstStyle/>
          <a:p>
            <a:r>
              <a:rPr lang="en-US" dirty="0"/>
              <a:t>Consolidated Fact Tables</a:t>
            </a:r>
          </a:p>
        </p:txBody>
      </p:sp>
      <p:grpSp>
        <p:nvGrpSpPr>
          <p:cNvPr id="5" name="Group 4"/>
          <p:cNvGrpSpPr>
            <a:grpSpLocks noGrp="1" noUngrp="1" noChangeAspect="1"/>
          </p:cNvGrpSpPr>
          <p:nvPr/>
        </p:nvGrpSpPr>
        <p:grpSpPr>
          <a:xfrm>
            <a:off x="3033983" y="4749367"/>
            <a:ext cx="6456539" cy="1789545"/>
            <a:chOff x="457200" y="2616200"/>
            <a:chExt cx="11277600" cy="3125788"/>
          </a:xfrm>
        </p:grpSpPr>
        <p:pic>
          <p:nvPicPr>
            <p:cNvPr id="3" name="Picture 2" descr="f09-28-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457200" y="2616200"/>
              <a:ext cx="11277600" cy="2744788"/>
            </a:xfrm>
            <a:prstGeom prst="rect">
              <a:avLst/>
            </a:prstGeom>
            <a:noFill/>
            <a:ln>
              <a:noFill/>
            </a:ln>
          </p:spPr>
        </p:pic>
        <p:sp>
          <p:nvSpPr>
            <p:cNvPr id="4" name="Rectangle 3"/>
            <p:cNvSpPr/>
            <p:nvPr/>
          </p:nvSpPr>
          <p:spPr>
            <a:xfrm>
              <a:off x="457200" y="5399088"/>
              <a:ext cx="11277600" cy="342900"/>
            </a:xfrm>
            <a:prstGeom prst="rect">
              <a:avLst/>
            </a:prstGeom>
            <a:noFill/>
            <a:ln>
              <a:noFill/>
            </a:ln>
          </p:spPr>
          <p:txBody>
            <a:bodyPr anchor="ctr">
              <a:normAutofit fontScale="32500" lnSpcReduction="20000"/>
            </a:bodyPr>
            <a:lstStyle/>
            <a:p>
              <a:pPr algn="ctr"/>
              <a:r>
                <a:rPr lang="en-US" sz="2400" dirty="0"/>
                <a:t>f09-28</a:t>
              </a:r>
            </a:p>
          </p:txBody>
        </p:sp>
      </p:grpSp>
      <p:sp>
        <p:nvSpPr>
          <p:cNvPr id="7" name="Slide Number Placeholder 6">
            <a:extLst>
              <a:ext uri="{FF2B5EF4-FFF2-40B4-BE49-F238E27FC236}">
                <a16:creationId xmlns:a16="http://schemas.microsoft.com/office/drawing/2014/main" id="{D3F65D8C-B5AD-AF92-7E03-11D1A927D1C8}"/>
              </a:ext>
            </a:extLst>
          </p:cNvPr>
          <p:cNvSpPr>
            <a:spLocks noGrp="1"/>
          </p:cNvSpPr>
          <p:nvPr>
            <p:ph type="sldNum" sz="quarter" idx="12"/>
          </p:nvPr>
        </p:nvSpPr>
        <p:spPr/>
        <p:txBody>
          <a:bodyPr/>
          <a:lstStyle/>
          <a:p>
            <a:fld id="{DD40C559-0D42-4D76-92B1-8C19F3BDA397}" type="slidenum">
              <a:rPr lang="en-US" smtClean="0"/>
              <a:t>71</a:t>
            </a:fld>
            <a:endParaRPr lang="en-US"/>
          </a:p>
        </p:txBody>
      </p:sp>
      <p:sp>
        <p:nvSpPr>
          <p:cNvPr id="6" name="TextBox 5">
            <a:extLst>
              <a:ext uri="{FF2B5EF4-FFF2-40B4-BE49-F238E27FC236}">
                <a16:creationId xmlns:a16="http://schemas.microsoft.com/office/drawing/2014/main" id="{3D660514-9B23-BD4B-EAD6-93E0A5AC41DD}"/>
              </a:ext>
            </a:extLst>
          </p:cNvPr>
          <p:cNvSpPr txBox="1"/>
          <p:nvPr/>
        </p:nvSpPr>
        <p:spPr>
          <a:xfrm>
            <a:off x="486694" y="1100233"/>
            <a:ext cx="11218608" cy="3354765"/>
          </a:xfrm>
          <a:prstGeom prst="rect">
            <a:avLst/>
          </a:prstGeom>
          <a:noFill/>
        </p:spPr>
        <p:txBody>
          <a:bodyPr wrap="square">
            <a:spAutoFit/>
          </a:bodyPr>
          <a:lstStyle/>
          <a:p>
            <a:pPr marL="285750" indent="-285750">
              <a:spcBef>
                <a:spcPts val="700"/>
              </a:spcBef>
              <a:spcAft>
                <a:spcPts val="300"/>
              </a:spcAft>
              <a:buFont typeface="Arial" panose="020B0604020202020204" pitchFamily="34" charset="0"/>
              <a:buChar char="•"/>
            </a:pPr>
            <a:r>
              <a:rPr lang="en-GB" sz="1700" dirty="0">
                <a:solidFill>
                  <a:srgbClr val="3A3A47"/>
                </a:solidFill>
                <a:latin typeface="Palatino" pitchFamily="2" charset="77"/>
              </a:rPr>
              <a:t>As we have discussed, fact tables store data about transactions or business events representing specific business processes. Fact tables are normalized and are correlated to business entities in the operational systems’ ER data models.</a:t>
            </a:r>
          </a:p>
          <a:p>
            <a:pPr marL="285750" indent="-285750">
              <a:spcBef>
                <a:spcPts val="700"/>
              </a:spcBef>
              <a:spcAft>
                <a:spcPts val="300"/>
              </a:spcAft>
              <a:buFont typeface="Arial" panose="020B0604020202020204" pitchFamily="34" charset="0"/>
              <a:buChar char="•"/>
            </a:pPr>
            <a:r>
              <a:rPr lang="en-GB" sz="1700" dirty="0">
                <a:solidFill>
                  <a:srgbClr val="3A3A47"/>
                </a:solidFill>
                <a:latin typeface="Palatino" pitchFamily="2" charset="77"/>
              </a:rPr>
              <a:t>This is exactly how a data warehouse schema should be designed if best practices are followed; however, when the data is transformed into a schema supporting data marts or cubes there may be exceptions to these rules that are called consolidated facts. </a:t>
            </a:r>
            <a:endParaRPr lang="en-GB" sz="1700" dirty="0">
              <a:solidFill>
                <a:srgbClr val="3A3A47"/>
              </a:solidFill>
              <a:effectLst/>
              <a:latin typeface="Palatino" pitchFamily="2" charset="77"/>
            </a:endParaRPr>
          </a:p>
          <a:p>
            <a:pPr marL="285750" indent="-285750">
              <a:spcBef>
                <a:spcPts val="700"/>
              </a:spcBef>
              <a:spcAft>
                <a:spcPts val="300"/>
              </a:spcAft>
              <a:buFont typeface="Arial" panose="020B0604020202020204" pitchFamily="34" charset="0"/>
              <a:buChar char="•"/>
            </a:pPr>
            <a:r>
              <a:rPr lang="en-GB" sz="1700" dirty="0">
                <a:solidFill>
                  <a:srgbClr val="0070C0"/>
                </a:solidFill>
                <a:effectLst/>
                <a:latin typeface="Palatino" pitchFamily="2" charset="77"/>
              </a:rPr>
              <a:t>Consolidated fact tables are fact tables that are separate and distinct in operational systems, business </a:t>
            </a:r>
            <a:r>
              <a:rPr lang="en-GB" sz="1700" dirty="0">
                <a:solidFill>
                  <a:srgbClr val="0070C0"/>
                </a:solidFill>
              </a:rPr>
              <a:t> </a:t>
            </a:r>
            <a:r>
              <a:rPr lang="en-GB" sz="1700" dirty="0">
                <a:solidFill>
                  <a:srgbClr val="0070C0"/>
                </a:solidFill>
                <a:effectLst/>
                <a:latin typeface="Palatino" pitchFamily="2" charset="77"/>
              </a:rPr>
              <a:t>processes, and data warehouses that are consolidated or combined to facilitate reporting and analysis. </a:t>
            </a:r>
          </a:p>
          <a:p>
            <a:pPr marL="285750" indent="-285750">
              <a:spcBef>
                <a:spcPts val="700"/>
              </a:spcBef>
              <a:spcAft>
                <a:spcPts val="300"/>
              </a:spcAft>
              <a:buFont typeface="Arial" panose="020B0604020202020204" pitchFamily="34" charset="0"/>
              <a:buChar char="•"/>
            </a:pPr>
            <a:r>
              <a:rPr lang="en-GB" sz="1700" dirty="0">
                <a:solidFill>
                  <a:srgbClr val="3A3A47"/>
                </a:solidFill>
                <a:effectLst/>
                <a:latin typeface="Palatino" pitchFamily="2" charset="77"/>
              </a:rPr>
              <a:t>The example in </a:t>
            </a:r>
            <a:r>
              <a:rPr lang="en-GB" sz="1700" b="1" dirty="0">
                <a:solidFill>
                  <a:srgbClr val="D1002B"/>
                </a:solidFill>
                <a:effectLst/>
                <a:latin typeface="NotoSerif"/>
              </a:rPr>
              <a:t>Figure 9.28 </a:t>
            </a:r>
            <a:r>
              <a:rPr lang="en-GB" sz="1700" dirty="0">
                <a:solidFill>
                  <a:srgbClr val="3A3A47"/>
                </a:solidFill>
                <a:effectLst/>
                <a:latin typeface="Palatino" pitchFamily="2" charset="77"/>
              </a:rPr>
              <a:t>illustrates a fact table (</a:t>
            </a:r>
            <a:r>
              <a:rPr lang="en-GB" sz="1700" i="1" dirty="0" err="1">
                <a:solidFill>
                  <a:srgbClr val="3A3A47"/>
                </a:solidFill>
                <a:effectLst/>
                <a:latin typeface="Palatino" pitchFamily="2" charset="77"/>
              </a:rPr>
              <a:t>Fact_SalesPerformance</a:t>
            </a:r>
            <a:r>
              <a:rPr lang="en-GB" sz="1700" dirty="0">
                <a:solidFill>
                  <a:srgbClr val="3A3A47"/>
                </a:solidFill>
                <a:effectLst/>
                <a:latin typeface="Palatino" pitchFamily="2" charset="77"/>
              </a:rPr>
              <a:t>) combining the sales measure (</a:t>
            </a:r>
            <a:r>
              <a:rPr lang="en-GB" sz="1700" i="1" dirty="0" err="1">
                <a:solidFill>
                  <a:srgbClr val="3A3A47"/>
                </a:solidFill>
                <a:effectLst/>
                <a:latin typeface="Palatino" pitchFamily="2" charset="77"/>
              </a:rPr>
              <a:t>ActualSales</a:t>
            </a:r>
            <a:r>
              <a:rPr lang="en-GB" sz="1700" dirty="0">
                <a:solidFill>
                  <a:srgbClr val="3A3A47"/>
                </a:solidFill>
                <a:effectLst/>
                <a:latin typeface="Palatino" pitchFamily="2" charset="77"/>
              </a:rPr>
              <a:t>), forecasted sales (</a:t>
            </a:r>
            <a:r>
              <a:rPr lang="en-GB" sz="1700" i="1" dirty="0" err="1">
                <a:solidFill>
                  <a:srgbClr val="3A3A47"/>
                </a:solidFill>
                <a:effectLst/>
                <a:latin typeface="Palatino" pitchFamily="2" charset="77"/>
              </a:rPr>
              <a:t>ForecastedSales</a:t>
            </a:r>
            <a:r>
              <a:rPr lang="en-GB" sz="1700" dirty="0">
                <a:solidFill>
                  <a:srgbClr val="3A3A47"/>
                </a:solidFill>
                <a:effectLst/>
                <a:latin typeface="Palatino" pitchFamily="2" charset="77"/>
              </a:rPr>
              <a:t>), a calculated variance (</a:t>
            </a:r>
            <a:r>
              <a:rPr lang="en-GB" sz="1700" i="1" dirty="0" err="1">
                <a:solidFill>
                  <a:srgbClr val="3A3A47"/>
                </a:solidFill>
                <a:effectLst/>
                <a:latin typeface="Palatino" pitchFamily="2" charset="77"/>
              </a:rPr>
              <a:t>ForecastVariance</a:t>
            </a:r>
            <a:r>
              <a:rPr lang="en-GB" sz="1700" dirty="0">
                <a:solidFill>
                  <a:srgbClr val="3A3A47"/>
                </a:solidFill>
                <a:effectLst/>
                <a:latin typeface="Palatino" pitchFamily="2" charset="77"/>
              </a:rPr>
              <a:t>), and the foreign keys to several conformed dimensions—product, customer, geography, and measurement period. </a:t>
            </a:r>
            <a:endParaRPr lang="en-GB" sz="1700" dirty="0">
              <a:effectLst/>
            </a:endParaRPr>
          </a:p>
        </p:txBody>
      </p:sp>
    </p:spTree>
    <p:extLst>
      <p:ext uri="{BB962C8B-B14F-4D97-AF65-F5344CB8AC3E}">
        <p14:creationId xmlns:p14="http://schemas.microsoft.com/office/powerpoint/2010/main" val="41809037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7587" y="27633"/>
            <a:ext cx="10515600" cy="1325563"/>
          </a:xfrm>
        </p:spPr>
        <p:txBody>
          <a:bodyPr/>
          <a:lstStyle/>
          <a:p>
            <a:r>
              <a:rPr lang="en-US" dirty="0"/>
              <a:t>Consolidated Fact Tables (Cont.)</a:t>
            </a:r>
          </a:p>
        </p:txBody>
      </p:sp>
      <p:sp>
        <p:nvSpPr>
          <p:cNvPr id="7" name="Slide Number Placeholder 6">
            <a:extLst>
              <a:ext uri="{FF2B5EF4-FFF2-40B4-BE49-F238E27FC236}">
                <a16:creationId xmlns:a16="http://schemas.microsoft.com/office/drawing/2014/main" id="{D3F65D8C-B5AD-AF92-7E03-11D1A927D1C8}"/>
              </a:ext>
            </a:extLst>
          </p:cNvPr>
          <p:cNvSpPr>
            <a:spLocks noGrp="1"/>
          </p:cNvSpPr>
          <p:nvPr>
            <p:ph type="sldNum" sz="quarter" idx="12"/>
          </p:nvPr>
        </p:nvSpPr>
        <p:spPr/>
        <p:txBody>
          <a:bodyPr/>
          <a:lstStyle/>
          <a:p>
            <a:fld id="{DD40C559-0D42-4D76-92B1-8C19F3BDA397}" type="slidenum">
              <a:rPr lang="en-US" smtClean="0"/>
              <a:t>72</a:t>
            </a:fld>
            <a:endParaRPr lang="en-US"/>
          </a:p>
        </p:txBody>
      </p:sp>
      <p:sp>
        <p:nvSpPr>
          <p:cNvPr id="6" name="TextBox 5">
            <a:extLst>
              <a:ext uri="{FF2B5EF4-FFF2-40B4-BE49-F238E27FC236}">
                <a16:creationId xmlns:a16="http://schemas.microsoft.com/office/drawing/2014/main" id="{3D660514-9B23-BD4B-EAD6-93E0A5AC41DD}"/>
              </a:ext>
            </a:extLst>
          </p:cNvPr>
          <p:cNvSpPr txBox="1"/>
          <p:nvPr/>
        </p:nvSpPr>
        <p:spPr>
          <a:xfrm>
            <a:off x="486696" y="1116915"/>
            <a:ext cx="11218608" cy="4411464"/>
          </a:xfrm>
          <a:prstGeom prst="rect">
            <a:avLst/>
          </a:prstGeom>
          <a:noFill/>
        </p:spPr>
        <p:txBody>
          <a:bodyPr wrap="square">
            <a:spAutoFit/>
          </a:bodyPr>
          <a:lstStyle/>
          <a:p>
            <a:pPr marL="285750" indent="-285750">
              <a:spcBef>
                <a:spcPts val="700"/>
              </a:spcBef>
              <a:spcAft>
                <a:spcPts val="700"/>
              </a:spcAft>
              <a:buFont typeface="Arial" panose="020B0604020202020204" pitchFamily="34" charset="0"/>
              <a:buChar char="•"/>
            </a:pPr>
            <a:r>
              <a:rPr lang="en-GB" dirty="0">
                <a:solidFill>
                  <a:srgbClr val="3A3A47"/>
                </a:solidFill>
                <a:effectLst/>
                <a:latin typeface="Palatino" pitchFamily="2" charset="77"/>
              </a:rPr>
              <a:t>Another common use for consolidated fact tables is budget-to-actual expense performance analysis. </a:t>
            </a:r>
            <a:endParaRPr lang="en-GB" dirty="0">
              <a:effectLst/>
            </a:endParaRPr>
          </a:p>
          <a:p>
            <a:pPr marL="285750" indent="-285750">
              <a:spcBef>
                <a:spcPts val="700"/>
              </a:spcBef>
              <a:spcAft>
                <a:spcPts val="700"/>
              </a:spcAft>
              <a:buFont typeface="Arial" panose="020B0604020202020204" pitchFamily="34" charset="0"/>
              <a:buChar char="•"/>
            </a:pPr>
            <a:r>
              <a:rPr lang="en-GB" dirty="0">
                <a:solidFill>
                  <a:srgbClr val="3A3A47"/>
                </a:solidFill>
                <a:effectLst/>
                <a:latin typeface="Palatino" pitchFamily="2" charset="77"/>
              </a:rPr>
              <a:t>Comparing budgets or forecasts to actual performance is quite a common type of business analysis, so there is a very strong need to facilitate that analysis. The easiest method available to many reporting tools and spreadsheets is to simply consolidate these facts into one table (i.e., denormalized or flattened tables). </a:t>
            </a:r>
            <a:endParaRPr lang="en-GB" dirty="0">
              <a:effectLst/>
            </a:endParaRPr>
          </a:p>
          <a:p>
            <a:pPr marL="285750" indent="-285750">
              <a:spcBef>
                <a:spcPts val="700"/>
              </a:spcBef>
              <a:spcAft>
                <a:spcPts val="700"/>
              </a:spcAft>
              <a:buFont typeface="Arial" panose="020B0604020202020204" pitchFamily="34" charset="0"/>
              <a:buChar char="•"/>
            </a:pPr>
            <a:r>
              <a:rPr lang="en-GB" dirty="0">
                <a:solidFill>
                  <a:srgbClr val="C00000"/>
                </a:solidFill>
                <a:effectLst/>
                <a:latin typeface="Palatino" pitchFamily="2" charset="77"/>
              </a:rPr>
              <a:t>The two key considerations when consolidating fact tables </a:t>
            </a:r>
            <a:r>
              <a:rPr lang="en-GB" dirty="0">
                <a:solidFill>
                  <a:srgbClr val="3A3A47"/>
                </a:solidFill>
                <a:effectLst/>
                <a:latin typeface="Palatino" pitchFamily="2" charset="77"/>
              </a:rPr>
              <a:t>are that </a:t>
            </a:r>
            <a:r>
              <a:rPr lang="en-GB" dirty="0">
                <a:solidFill>
                  <a:srgbClr val="0070C0"/>
                </a:solidFill>
                <a:effectLst/>
                <a:latin typeface="Palatino" pitchFamily="2" charset="77"/>
              </a:rPr>
              <a:t>the facts share conformed dimensions </a:t>
            </a:r>
            <a:r>
              <a:rPr lang="en-GB" dirty="0">
                <a:solidFill>
                  <a:srgbClr val="3A3A47"/>
                </a:solidFill>
                <a:effectLst/>
                <a:latin typeface="Palatino" pitchFamily="2" charset="77"/>
              </a:rPr>
              <a:t>and </a:t>
            </a:r>
            <a:r>
              <a:rPr lang="en-GB" dirty="0">
                <a:solidFill>
                  <a:srgbClr val="0070C0"/>
                </a:solidFill>
                <a:effectLst/>
                <a:latin typeface="Palatino" pitchFamily="2" charset="77"/>
              </a:rPr>
              <a:t>they have the same grain</a:t>
            </a:r>
            <a:r>
              <a:rPr lang="en-GB" dirty="0">
                <a:solidFill>
                  <a:srgbClr val="3A3A47"/>
                </a:solidFill>
                <a:effectLst/>
                <a:latin typeface="Palatino" pitchFamily="2" charset="77"/>
              </a:rPr>
              <a:t>. </a:t>
            </a:r>
          </a:p>
          <a:p>
            <a:pPr marL="285750" indent="-285750">
              <a:spcBef>
                <a:spcPts val="700"/>
              </a:spcBef>
              <a:spcAft>
                <a:spcPts val="700"/>
              </a:spcAft>
              <a:buFont typeface="Arial" panose="020B0604020202020204" pitchFamily="34" charset="0"/>
              <a:buChar char="•"/>
            </a:pPr>
            <a:r>
              <a:rPr lang="en-GB" dirty="0">
                <a:solidFill>
                  <a:srgbClr val="3A3A47"/>
                </a:solidFill>
                <a:effectLst/>
                <a:latin typeface="Palatino" pitchFamily="2" charset="77"/>
              </a:rPr>
              <a:t>Obtaining the same level of detail or grain typically requires aggregating one of the underlying fact tables. For example, budgeting or forecasting sales or expenses may be at the weekly or monthly grain, whereas sales might be recorded in real time and expenses may be logged on a daily basis. If one of the facts in the consolidated fact table is aggregated, then the underlying detail is not available to anyone using the consolidated fact table for analysis. </a:t>
            </a:r>
            <a:endParaRPr lang="en-GB" dirty="0">
              <a:effectLst/>
            </a:endParaRPr>
          </a:p>
          <a:p>
            <a:pPr marL="285750" indent="-285750">
              <a:spcBef>
                <a:spcPts val="700"/>
              </a:spcBef>
              <a:spcAft>
                <a:spcPts val="700"/>
              </a:spcAft>
              <a:buFont typeface="Arial" panose="020B0604020202020204" pitchFamily="34" charset="0"/>
              <a:buChar char="•"/>
            </a:pPr>
            <a:r>
              <a:rPr lang="en-GB" dirty="0">
                <a:solidFill>
                  <a:schemeClr val="accent6">
                    <a:lumMod val="75000"/>
                  </a:schemeClr>
                </a:solidFill>
                <a:effectLst/>
                <a:latin typeface="Palatino" pitchFamily="2" charset="77"/>
              </a:rPr>
              <a:t>It is a best practice to maintain separate fact tables in the DW schema and only consolidate the fact tables in BI-related data stores such as data marts and cubes. </a:t>
            </a:r>
            <a:endParaRPr lang="en-GB" dirty="0">
              <a:solidFill>
                <a:schemeClr val="accent6">
                  <a:lumMod val="75000"/>
                </a:schemeClr>
              </a:solidFill>
              <a:effectLst/>
            </a:endParaRPr>
          </a:p>
        </p:txBody>
      </p:sp>
    </p:spTree>
    <p:extLst>
      <p:ext uri="{BB962C8B-B14F-4D97-AF65-F5344CB8AC3E}">
        <p14:creationId xmlns:p14="http://schemas.microsoft.com/office/powerpoint/2010/main" val="12112498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963" y="242671"/>
            <a:ext cx="10515600" cy="1325563"/>
          </a:xfrm>
        </p:spPr>
        <p:txBody>
          <a:bodyPr/>
          <a:lstStyle/>
          <a:p>
            <a:r>
              <a:rPr lang="en-US" dirty="0"/>
              <a:t>Dimensional modeling recap</a:t>
            </a:r>
          </a:p>
        </p:txBody>
      </p:sp>
      <p:grpSp>
        <p:nvGrpSpPr>
          <p:cNvPr id="5" name="Group 4"/>
          <p:cNvGrpSpPr>
            <a:grpSpLocks noGrp="1" noUngrp="1" noChangeAspect="1"/>
          </p:cNvGrpSpPr>
          <p:nvPr/>
        </p:nvGrpSpPr>
        <p:grpSpPr>
          <a:xfrm>
            <a:off x="6297733" y="2094490"/>
            <a:ext cx="5683419" cy="3858057"/>
            <a:chOff x="2767013" y="1919288"/>
            <a:chExt cx="6657975" cy="4519612"/>
          </a:xfrm>
        </p:grpSpPr>
        <p:pic>
          <p:nvPicPr>
            <p:cNvPr id="3" name="Picture 2" descr="f09-29-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2767013" y="1919288"/>
              <a:ext cx="6657975" cy="4138612"/>
            </a:xfrm>
            <a:prstGeom prst="rect">
              <a:avLst/>
            </a:prstGeom>
            <a:noFill/>
            <a:ln>
              <a:noFill/>
            </a:ln>
          </p:spPr>
        </p:pic>
        <p:sp>
          <p:nvSpPr>
            <p:cNvPr id="4" name="Rectangle 3"/>
            <p:cNvSpPr/>
            <p:nvPr/>
          </p:nvSpPr>
          <p:spPr>
            <a:xfrm>
              <a:off x="2767013" y="6096000"/>
              <a:ext cx="6657975" cy="342900"/>
            </a:xfrm>
            <a:prstGeom prst="rect">
              <a:avLst/>
            </a:prstGeom>
            <a:noFill/>
            <a:ln>
              <a:noFill/>
            </a:ln>
          </p:spPr>
          <p:txBody>
            <a:bodyPr anchor="ctr">
              <a:normAutofit fontScale="62500" lnSpcReduction="20000"/>
            </a:bodyPr>
            <a:lstStyle/>
            <a:p>
              <a:pPr algn="ctr"/>
              <a:r>
                <a:rPr lang="en-US" sz="2400" dirty="0"/>
                <a:t>f09-29</a:t>
              </a:r>
            </a:p>
          </p:txBody>
        </p:sp>
      </p:grpSp>
      <p:sp>
        <p:nvSpPr>
          <p:cNvPr id="7" name="Slide Number Placeholder 6">
            <a:extLst>
              <a:ext uri="{FF2B5EF4-FFF2-40B4-BE49-F238E27FC236}">
                <a16:creationId xmlns:a16="http://schemas.microsoft.com/office/drawing/2014/main" id="{551E19FF-A8C2-58FC-4418-8D7F429BD85E}"/>
              </a:ext>
            </a:extLst>
          </p:cNvPr>
          <p:cNvSpPr>
            <a:spLocks noGrp="1"/>
          </p:cNvSpPr>
          <p:nvPr>
            <p:ph type="sldNum" sz="quarter" idx="12"/>
          </p:nvPr>
        </p:nvSpPr>
        <p:spPr/>
        <p:txBody>
          <a:bodyPr/>
          <a:lstStyle/>
          <a:p>
            <a:fld id="{DD40C559-0D42-4D76-92B1-8C19F3BDA397}" type="slidenum">
              <a:rPr lang="en-US" smtClean="0"/>
              <a:t>73</a:t>
            </a:fld>
            <a:endParaRPr lang="en-US"/>
          </a:p>
        </p:txBody>
      </p:sp>
      <p:sp>
        <p:nvSpPr>
          <p:cNvPr id="6" name="TextBox 5">
            <a:extLst>
              <a:ext uri="{FF2B5EF4-FFF2-40B4-BE49-F238E27FC236}">
                <a16:creationId xmlns:a16="http://schemas.microsoft.com/office/drawing/2014/main" id="{C231D41E-6D69-5F0C-2730-2310772F2288}"/>
              </a:ext>
            </a:extLst>
          </p:cNvPr>
          <p:cNvSpPr txBox="1"/>
          <p:nvPr/>
        </p:nvSpPr>
        <p:spPr>
          <a:xfrm>
            <a:off x="284963" y="1493480"/>
            <a:ext cx="5811037" cy="4862870"/>
          </a:xfrm>
          <a:prstGeom prst="rect">
            <a:avLst/>
          </a:prstGeom>
          <a:solidFill>
            <a:schemeClr val="bg1">
              <a:lumMod val="85000"/>
            </a:schemeClr>
          </a:solidFill>
        </p:spPr>
        <p:txBody>
          <a:bodyPr wrap="square">
            <a:spAutoFit/>
          </a:bodyPr>
          <a:lstStyle/>
          <a:p>
            <a:pPr marL="285750" indent="-285750">
              <a:spcBef>
                <a:spcPts val="300"/>
              </a:spcBef>
              <a:spcAft>
                <a:spcPts val="500"/>
              </a:spcAft>
              <a:buFont typeface="Arial" panose="020B0604020202020204" pitchFamily="34" charset="0"/>
              <a:buChar char="•"/>
            </a:pPr>
            <a:r>
              <a:rPr lang="en-GB" sz="1500" dirty="0">
                <a:solidFill>
                  <a:srgbClr val="3A3A47"/>
                </a:solidFill>
                <a:effectLst/>
                <a:latin typeface="Palatino" pitchFamily="2" charset="77"/>
              </a:rPr>
              <a:t>Dimensional models are a set of two entities: facts and dimensions.</a:t>
            </a:r>
          </a:p>
          <a:p>
            <a:pPr marL="285750" indent="-285750">
              <a:spcBef>
                <a:spcPts val="300"/>
              </a:spcBef>
              <a:spcAft>
                <a:spcPts val="500"/>
              </a:spcAft>
              <a:buFont typeface="Arial" panose="020B0604020202020204" pitchFamily="34" charset="0"/>
              <a:buChar char="•"/>
            </a:pPr>
            <a:r>
              <a:rPr lang="en-GB" sz="1500" dirty="0">
                <a:solidFill>
                  <a:srgbClr val="3A3A47"/>
                </a:solidFill>
                <a:effectLst/>
                <a:latin typeface="Palatino" pitchFamily="2" charset="77"/>
              </a:rPr>
              <a:t>The example in </a:t>
            </a:r>
            <a:r>
              <a:rPr lang="en-GB" sz="1500" b="1" dirty="0">
                <a:solidFill>
                  <a:srgbClr val="D1002B"/>
                </a:solidFill>
                <a:effectLst/>
                <a:latin typeface="NotoSerif"/>
              </a:rPr>
              <a:t>Figure 9.29 </a:t>
            </a:r>
            <a:r>
              <a:rPr lang="en-GB" sz="1500" dirty="0">
                <a:solidFill>
                  <a:srgbClr val="3A3A47"/>
                </a:solidFill>
                <a:effectLst/>
                <a:latin typeface="Palatino" pitchFamily="2" charset="77"/>
              </a:rPr>
              <a:t>sums up what you’ve learned in this chapter by showing everything about an internet sale: </a:t>
            </a:r>
            <a:endParaRPr lang="en-GB" sz="1500" dirty="0">
              <a:effectLst/>
            </a:endParaRPr>
          </a:p>
          <a:p>
            <a:pPr marL="285750" indent="-285750">
              <a:spcBef>
                <a:spcPts val="300"/>
              </a:spcBef>
              <a:spcAft>
                <a:spcPts val="500"/>
              </a:spcAft>
              <a:buFont typeface="Arial" panose="020B0604020202020204" pitchFamily="34" charset="0"/>
              <a:buChar char="•"/>
            </a:pPr>
            <a:r>
              <a:rPr lang="en-GB" sz="1500" dirty="0">
                <a:solidFill>
                  <a:srgbClr val="3A3A47"/>
                </a:solidFill>
                <a:effectLst/>
                <a:latin typeface="Palatino" pitchFamily="2" charset="77"/>
              </a:rPr>
              <a:t>All reporting and analytics is geared toward this dimensional model.</a:t>
            </a:r>
          </a:p>
          <a:p>
            <a:pPr marL="285750" indent="-285750">
              <a:spcBef>
                <a:spcPts val="300"/>
              </a:spcBef>
              <a:spcAft>
                <a:spcPts val="500"/>
              </a:spcAft>
              <a:buFont typeface="Arial" panose="020B0604020202020204" pitchFamily="34" charset="0"/>
              <a:buChar char="•"/>
            </a:pPr>
            <a:r>
              <a:rPr lang="en-GB" sz="1500" dirty="0">
                <a:solidFill>
                  <a:srgbClr val="3A3A47"/>
                </a:solidFill>
                <a:latin typeface="Palatino" pitchFamily="2" charset="77"/>
              </a:rPr>
              <a:t>The whole science of dimensional </a:t>
            </a:r>
            <a:r>
              <a:rPr lang="en-GB" sz="1500" dirty="0" err="1">
                <a:solidFill>
                  <a:srgbClr val="3A3A47"/>
                </a:solidFill>
                <a:latin typeface="Palatino" pitchFamily="2" charset="77"/>
              </a:rPr>
              <a:t>modeling</a:t>
            </a:r>
            <a:r>
              <a:rPr lang="en-GB" sz="1500" dirty="0">
                <a:solidFill>
                  <a:srgbClr val="3A3A47"/>
                </a:solidFill>
                <a:latin typeface="Palatino" pitchFamily="2" charset="77"/>
              </a:rPr>
              <a:t>, not only developing the model, but also in doing reporting and querying, the extract transform and load tools, and the BI tools, uses the dimensional model. </a:t>
            </a:r>
          </a:p>
          <a:p>
            <a:pPr marL="285750" indent="-285750">
              <a:spcBef>
                <a:spcPts val="300"/>
              </a:spcBef>
              <a:spcAft>
                <a:spcPts val="500"/>
              </a:spcAft>
              <a:buFont typeface="Arial" panose="020B0604020202020204" pitchFamily="34" charset="0"/>
              <a:buChar char="•"/>
            </a:pPr>
            <a:r>
              <a:rPr lang="en-GB" sz="1500" dirty="0">
                <a:solidFill>
                  <a:srgbClr val="3A3A47"/>
                </a:solidFill>
                <a:latin typeface="Palatino" pitchFamily="2" charset="77"/>
              </a:rPr>
              <a:t>Although the business people in your company may never see the actual data models you create, they will become very familiar with the reports and dashboards they help generate.</a:t>
            </a:r>
          </a:p>
          <a:p>
            <a:pPr marL="285750" indent="-285750">
              <a:spcBef>
                <a:spcPts val="300"/>
              </a:spcBef>
              <a:spcAft>
                <a:spcPts val="500"/>
              </a:spcAft>
              <a:buFont typeface="Arial" panose="020B0604020202020204" pitchFamily="34" charset="0"/>
              <a:buChar char="•"/>
            </a:pPr>
            <a:r>
              <a:rPr lang="en-GB" sz="1500" dirty="0">
                <a:solidFill>
                  <a:srgbClr val="3A3A47"/>
                </a:solidFill>
                <a:latin typeface="Palatino" pitchFamily="2" charset="77"/>
              </a:rPr>
              <a:t>Unless those models can generate clear, effective reporting and analysis, they won’t help the business view the data and use it to make informed decisions that affect operations.</a:t>
            </a:r>
          </a:p>
          <a:p>
            <a:pPr marL="285750" indent="-285750">
              <a:spcBef>
                <a:spcPts val="300"/>
              </a:spcBef>
              <a:spcAft>
                <a:spcPts val="500"/>
              </a:spcAft>
              <a:buFont typeface="Arial" panose="020B0604020202020204" pitchFamily="34" charset="0"/>
              <a:buChar char="•"/>
            </a:pPr>
            <a:r>
              <a:rPr lang="en-GB" sz="1500" dirty="0">
                <a:solidFill>
                  <a:srgbClr val="3A3A47"/>
                </a:solidFill>
                <a:latin typeface="Palatino" pitchFamily="2" charset="77"/>
              </a:rPr>
              <a:t>Dimensional </a:t>
            </a:r>
            <a:r>
              <a:rPr lang="en-GB" sz="1500" dirty="0" err="1">
                <a:solidFill>
                  <a:srgbClr val="3A3A47"/>
                </a:solidFill>
                <a:latin typeface="Palatino" pitchFamily="2" charset="77"/>
              </a:rPr>
              <a:t>modeling</a:t>
            </a:r>
            <a:r>
              <a:rPr lang="en-GB" sz="1500" dirty="0">
                <a:solidFill>
                  <a:srgbClr val="3A3A47"/>
                </a:solidFill>
                <a:latin typeface="Palatino" pitchFamily="2" charset="77"/>
              </a:rPr>
              <a:t> is the key to generating this critical business information. </a:t>
            </a:r>
          </a:p>
        </p:txBody>
      </p:sp>
    </p:spTree>
    <p:extLst>
      <p:ext uri="{BB962C8B-B14F-4D97-AF65-F5344CB8AC3E}">
        <p14:creationId xmlns:p14="http://schemas.microsoft.com/office/powerpoint/2010/main" val="3506602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Facts (Cont.)</a:t>
            </a:r>
          </a:p>
        </p:txBody>
      </p:sp>
      <p:sp>
        <p:nvSpPr>
          <p:cNvPr id="8" name="TextBox 7">
            <a:extLst>
              <a:ext uri="{FF2B5EF4-FFF2-40B4-BE49-F238E27FC236}">
                <a16:creationId xmlns:a16="http://schemas.microsoft.com/office/drawing/2014/main" id="{486E0960-673E-D823-D410-1071DF0711B7}"/>
              </a:ext>
            </a:extLst>
          </p:cNvPr>
          <p:cNvSpPr txBox="1"/>
          <p:nvPr/>
        </p:nvSpPr>
        <p:spPr>
          <a:xfrm>
            <a:off x="667677" y="1690688"/>
            <a:ext cx="10968511" cy="4739759"/>
          </a:xfrm>
          <a:prstGeom prst="rect">
            <a:avLst/>
          </a:prstGeom>
          <a:noFill/>
        </p:spPr>
        <p:txBody>
          <a:bodyPr wrap="square" rtlCol="0">
            <a:spAutoFit/>
          </a:bodyPr>
          <a:lstStyle/>
          <a:p>
            <a:pPr marL="285750" indent="-285750">
              <a:buFont typeface="Arial" panose="020B0604020202020204" pitchFamily="34" charset="0"/>
              <a:buChar char="•"/>
            </a:pPr>
            <a:r>
              <a:rPr lang="en-GB" sz="2400" dirty="0">
                <a:effectLst/>
                <a:latin typeface="NotoSerif"/>
              </a:rPr>
              <a:t>Fact tables are </a:t>
            </a:r>
            <a:r>
              <a:rPr lang="en-GB" sz="2400" dirty="0">
                <a:solidFill>
                  <a:srgbClr val="0070C0"/>
                </a:solidFill>
                <a:effectLst/>
                <a:latin typeface="NotoSerif"/>
              </a:rPr>
              <a:t>normalized</a:t>
            </a:r>
            <a:r>
              <a:rPr lang="en-GB" sz="2400" dirty="0">
                <a:effectLst/>
                <a:latin typeface="NotoSerif"/>
              </a:rPr>
              <a:t> and contain little redundancy. </a:t>
            </a:r>
          </a:p>
          <a:p>
            <a:pPr marL="285750" indent="-285750">
              <a:buFont typeface="Arial" panose="020B0604020202020204" pitchFamily="34" charset="0"/>
              <a:buChar char="•"/>
            </a:pPr>
            <a:endParaRPr lang="en-GB" sz="2400" dirty="0">
              <a:latin typeface="NotoSerif"/>
            </a:endParaRPr>
          </a:p>
          <a:p>
            <a:pPr marL="285750" indent="-285750">
              <a:buFont typeface="Arial" panose="020B0604020202020204" pitchFamily="34" charset="0"/>
              <a:buChar char="•"/>
            </a:pPr>
            <a:r>
              <a:rPr lang="en-GB" sz="2400" dirty="0">
                <a:effectLst/>
                <a:latin typeface="NotoSerif"/>
              </a:rPr>
              <a:t>Fact table record counts can become very large. </a:t>
            </a:r>
            <a:r>
              <a:rPr lang="en-GB" sz="2400" dirty="0">
                <a:solidFill>
                  <a:srgbClr val="0070C0"/>
                </a:solidFill>
                <a:effectLst/>
                <a:latin typeface="NotoSerif"/>
              </a:rPr>
              <a:t>Ninety-percent of the data in a dimensional model</a:t>
            </a:r>
            <a:r>
              <a:rPr lang="en-GB" sz="2400" dirty="0">
                <a:effectLst/>
                <a:latin typeface="NotoSerif"/>
              </a:rPr>
              <a:t> is typically located in the fact tables. </a:t>
            </a:r>
          </a:p>
          <a:p>
            <a:pPr marL="285750" indent="-285750">
              <a:buFont typeface="Arial" panose="020B0604020202020204" pitchFamily="34" charset="0"/>
              <a:buChar char="•"/>
            </a:pPr>
            <a:endParaRPr lang="en-GB" sz="2400" dirty="0">
              <a:effectLst/>
              <a:latin typeface="NotoSerif"/>
            </a:endParaRPr>
          </a:p>
          <a:p>
            <a:pPr marL="285750" indent="-285750">
              <a:buFont typeface="Arial" panose="020B0604020202020204" pitchFamily="34" charset="0"/>
              <a:buChar char="•"/>
            </a:pPr>
            <a:r>
              <a:rPr lang="en-GB" sz="2400" dirty="0">
                <a:effectLst/>
                <a:latin typeface="NotoSerif"/>
              </a:rPr>
              <a:t>The key dimensional </a:t>
            </a:r>
            <a:r>
              <a:rPr lang="en-GB" sz="2400" dirty="0" err="1">
                <a:effectLst/>
                <a:latin typeface="NotoSerif"/>
              </a:rPr>
              <a:t>modeling</a:t>
            </a:r>
            <a:r>
              <a:rPr lang="en-GB" sz="2400" dirty="0">
                <a:effectLst/>
                <a:latin typeface="NotoSerif"/>
              </a:rPr>
              <a:t> design concerns when working with the data in fact tables are </a:t>
            </a:r>
            <a:r>
              <a:rPr lang="en-GB" sz="2400" dirty="0">
                <a:solidFill>
                  <a:srgbClr val="0070C0"/>
                </a:solidFill>
                <a:effectLst/>
                <a:latin typeface="NotoSerif"/>
              </a:rPr>
              <a:t>how to minimize and standardize it and make it consistent</a:t>
            </a:r>
            <a:r>
              <a:rPr lang="en-GB" sz="2400" dirty="0">
                <a:effectLst/>
                <a:latin typeface="NotoSerif"/>
              </a:rPr>
              <a:t>. </a:t>
            </a:r>
          </a:p>
          <a:p>
            <a:pPr marL="285750" indent="-285750">
              <a:buFont typeface="Arial" panose="020B0604020202020204" pitchFamily="34" charset="0"/>
              <a:buChar char="•"/>
            </a:pPr>
            <a:endParaRPr lang="en-GB" sz="2400" dirty="0">
              <a:latin typeface="NotoSerif"/>
            </a:endParaRPr>
          </a:p>
          <a:p>
            <a:pPr marL="285750" indent="-285750">
              <a:buFont typeface="Arial" panose="020B0604020202020204" pitchFamily="34" charset="0"/>
              <a:buChar char="•"/>
            </a:pPr>
            <a:r>
              <a:rPr lang="en-GB" sz="2400" dirty="0">
                <a:solidFill>
                  <a:srgbClr val="0070C0"/>
                </a:solidFill>
                <a:latin typeface="NotoSerif"/>
              </a:rPr>
              <a:t>Fact tables are composed of two types of columns</a:t>
            </a:r>
            <a:r>
              <a:rPr lang="en-GB" sz="2400" dirty="0">
                <a:latin typeface="NotoSerif"/>
              </a:rPr>
              <a:t>: keys and measures </a:t>
            </a:r>
          </a:p>
          <a:p>
            <a:pPr marL="285750" indent="-285750">
              <a:buFont typeface="Arial" panose="020B0604020202020204" pitchFamily="34" charset="0"/>
              <a:buChar char="•"/>
            </a:pPr>
            <a:endParaRPr lang="en-GB" sz="2400" dirty="0">
              <a:effectLst/>
              <a:latin typeface="NotoSerif"/>
            </a:endParaRPr>
          </a:p>
          <a:p>
            <a:pPr marL="285750" indent="-285750">
              <a:buFont typeface="Arial" panose="020B0604020202020204" pitchFamily="34" charset="0"/>
              <a:buChar char="•"/>
            </a:pPr>
            <a:endParaRPr lang="en-GB" sz="2400" dirty="0">
              <a:effectLst/>
              <a:latin typeface="NotoSerif"/>
            </a:endParaRPr>
          </a:p>
          <a:p>
            <a:pPr indent="317500"/>
            <a:endParaRPr lang="en-GB" sz="1400" dirty="0">
              <a:solidFill>
                <a:srgbClr val="3A3A47"/>
              </a:solidFill>
              <a:latin typeface="NotoSerif"/>
            </a:endParaRPr>
          </a:p>
          <a:p>
            <a:endParaRPr lang="en-GB" sz="2400" dirty="0">
              <a:solidFill>
                <a:srgbClr val="3A3A47"/>
              </a:solidFill>
              <a:effectLst/>
              <a:latin typeface="NotoSerif"/>
            </a:endParaRPr>
          </a:p>
        </p:txBody>
      </p:sp>
      <p:sp>
        <p:nvSpPr>
          <p:cNvPr id="4" name="Slide Number Placeholder 3">
            <a:extLst>
              <a:ext uri="{FF2B5EF4-FFF2-40B4-BE49-F238E27FC236}">
                <a16:creationId xmlns:a16="http://schemas.microsoft.com/office/drawing/2014/main" id="{07FD3E99-DB6C-B856-5977-4831CF644A84}"/>
              </a:ext>
            </a:extLst>
          </p:cNvPr>
          <p:cNvSpPr>
            <a:spLocks noGrp="1"/>
          </p:cNvSpPr>
          <p:nvPr>
            <p:ph type="sldNum" sz="quarter" idx="12"/>
          </p:nvPr>
        </p:nvSpPr>
        <p:spPr/>
        <p:txBody>
          <a:bodyPr/>
          <a:lstStyle/>
          <a:p>
            <a:fld id="{DD40C559-0D42-4D76-92B1-8C19F3BDA397}" type="slidenum">
              <a:rPr lang="en-US" smtClean="0"/>
              <a:t>8</a:t>
            </a:fld>
            <a:endParaRPr lang="en-US"/>
          </a:p>
        </p:txBody>
      </p:sp>
    </p:spTree>
    <p:extLst>
      <p:ext uri="{BB962C8B-B14F-4D97-AF65-F5344CB8AC3E}">
        <p14:creationId xmlns:p14="http://schemas.microsoft.com/office/powerpoint/2010/main" val="2613896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Fact table – keys</a:t>
            </a:r>
          </a:p>
        </p:txBody>
      </p:sp>
      <p:sp>
        <p:nvSpPr>
          <p:cNvPr id="6" name="Content Placeholder 5">
            <a:extLst>
              <a:ext uri="{FF2B5EF4-FFF2-40B4-BE49-F238E27FC236}">
                <a16:creationId xmlns:a16="http://schemas.microsoft.com/office/drawing/2014/main" id="{D51498E3-6CBE-9B79-DC65-9F290097765A}"/>
              </a:ext>
            </a:extLst>
          </p:cNvPr>
          <p:cNvSpPr>
            <a:spLocks noGrp="1"/>
          </p:cNvSpPr>
          <p:nvPr>
            <p:ph sz="half" idx="1"/>
          </p:nvPr>
        </p:nvSpPr>
        <p:spPr/>
        <p:txBody>
          <a:bodyPr>
            <a:normAutofit fontScale="92500"/>
          </a:bodyPr>
          <a:lstStyle/>
          <a:p>
            <a:pPr marL="342900" indent="-342900">
              <a:buFont typeface="Arial" panose="020B0604020202020204" pitchFamily="34" charset="0"/>
              <a:buChar char="•"/>
            </a:pPr>
            <a:r>
              <a:rPr lang="en-GB" sz="2800" dirty="0">
                <a:effectLst/>
                <a:latin typeface="NotoSerif"/>
              </a:rPr>
              <a:t>The </a:t>
            </a:r>
            <a:r>
              <a:rPr lang="en-GB" sz="2800" dirty="0">
                <a:latin typeface="NotoSerif"/>
              </a:rPr>
              <a:t>key column of a fact table, </a:t>
            </a:r>
            <a:r>
              <a:rPr lang="en-GB" sz="2800" dirty="0">
                <a:solidFill>
                  <a:srgbClr val="0070C0"/>
                </a:solidFill>
                <a:latin typeface="NotoSerif"/>
              </a:rPr>
              <a:t>consists of a group of foreign keys (FK) </a:t>
            </a:r>
            <a:r>
              <a:rPr lang="en-GB" sz="2800" dirty="0">
                <a:latin typeface="NotoSerif"/>
              </a:rPr>
              <a:t>that point to the primary keys of dimensional tables that are associated with this fact table to enable business analysis.</a:t>
            </a:r>
          </a:p>
          <a:p>
            <a:pPr marL="342900" indent="-342900">
              <a:buFont typeface="Arial" panose="020B0604020202020204" pitchFamily="34" charset="0"/>
              <a:buChar char="•"/>
            </a:pPr>
            <a:endParaRPr lang="en-GB" sz="2800" dirty="0">
              <a:latin typeface="NotoSerif"/>
            </a:endParaRPr>
          </a:p>
          <a:p>
            <a:pPr marL="342900" indent="-342900">
              <a:buFont typeface="Arial" panose="020B0604020202020204" pitchFamily="34" charset="0"/>
              <a:buChar char="•"/>
            </a:pPr>
            <a:r>
              <a:rPr lang="en-GB" sz="2800" dirty="0">
                <a:latin typeface="NotoSerif"/>
              </a:rPr>
              <a:t>The </a:t>
            </a:r>
            <a:r>
              <a:rPr lang="en-GB" sz="2800" dirty="0">
                <a:solidFill>
                  <a:srgbClr val="0070C0"/>
                </a:solidFill>
                <a:latin typeface="NotoSerif"/>
              </a:rPr>
              <a:t>relationships</a:t>
            </a:r>
            <a:r>
              <a:rPr lang="en-GB" sz="2800" dirty="0">
                <a:latin typeface="NotoSerif"/>
              </a:rPr>
              <a:t> between fact tables and the dimensions are </a:t>
            </a:r>
            <a:r>
              <a:rPr lang="en-GB" sz="2800" dirty="0">
                <a:solidFill>
                  <a:srgbClr val="0070C0"/>
                </a:solidFill>
                <a:latin typeface="NotoSerif"/>
              </a:rPr>
              <a:t>one-to- many</a:t>
            </a:r>
            <a:r>
              <a:rPr lang="en-GB" sz="2800" dirty="0">
                <a:latin typeface="NotoSerif"/>
              </a:rPr>
              <a:t>, similar to ER </a:t>
            </a:r>
            <a:r>
              <a:rPr lang="en-GB" sz="2800" dirty="0" err="1">
                <a:latin typeface="NotoSerif"/>
              </a:rPr>
              <a:t>modeling</a:t>
            </a:r>
            <a:r>
              <a:rPr lang="en-GB" sz="2800" dirty="0">
                <a:latin typeface="NotoSerif"/>
              </a:rPr>
              <a:t>.</a:t>
            </a:r>
          </a:p>
          <a:p>
            <a:endParaRPr lang="en-US" dirty="0"/>
          </a:p>
        </p:txBody>
      </p:sp>
      <p:sp>
        <p:nvSpPr>
          <p:cNvPr id="7" name="Content Placeholder 6">
            <a:extLst>
              <a:ext uri="{FF2B5EF4-FFF2-40B4-BE49-F238E27FC236}">
                <a16:creationId xmlns:a16="http://schemas.microsoft.com/office/drawing/2014/main" id="{E82D9581-AF8D-C0FE-BAFD-C0BC04C1933B}"/>
              </a:ext>
            </a:extLst>
          </p:cNvPr>
          <p:cNvSpPr>
            <a:spLocks noGrp="1"/>
          </p:cNvSpPr>
          <p:nvPr>
            <p:ph sz="half" idx="2"/>
          </p:nvPr>
        </p:nvSpPr>
        <p:spPr/>
        <p:txBody>
          <a:bodyPr>
            <a:normAutofit fontScale="92500"/>
          </a:bodyPr>
          <a:lstStyle/>
          <a:p>
            <a:endParaRPr lang="en-US"/>
          </a:p>
        </p:txBody>
      </p:sp>
      <p:grpSp>
        <p:nvGrpSpPr>
          <p:cNvPr id="5" name="Group 4"/>
          <p:cNvGrpSpPr>
            <a:grpSpLocks noGrp="1" noUngrp="1" noChangeAspect="1"/>
          </p:cNvGrpSpPr>
          <p:nvPr/>
        </p:nvGrpSpPr>
        <p:grpSpPr>
          <a:xfrm>
            <a:off x="6096000" y="1690688"/>
            <a:ext cx="4957763" cy="4519612"/>
            <a:chOff x="3616325" y="1919288"/>
            <a:chExt cx="4957763" cy="4519612"/>
          </a:xfrm>
        </p:grpSpPr>
        <p:pic>
          <p:nvPicPr>
            <p:cNvPr id="3" name="Picture 2" descr="f09-02-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3616325" y="1919288"/>
              <a:ext cx="4957763" cy="4138612"/>
            </a:xfrm>
            <a:prstGeom prst="rect">
              <a:avLst/>
            </a:prstGeom>
            <a:noFill/>
            <a:ln>
              <a:noFill/>
            </a:ln>
          </p:spPr>
        </p:pic>
        <p:sp>
          <p:nvSpPr>
            <p:cNvPr id="4" name="Rectangle 3"/>
            <p:cNvSpPr/>
            <p:nvPr/>
          </p:nvSpPr>
          <p:spPr>
            <a:xfrm>
              <a:off x="3616325" y="6096000"/>
              <a:ext cx="4957763" cy="342900"/>
            </a:xfrm>
            <a:prstGeom prst="rect">
              <a:avLst/>
            </a:prstGeom>
            <a:noFill/>
            <a:ln>
              <a:noFill/>
            </a:ln>
          </p:spPr>
          <p:txBody>
            <a:bodyPr anchor="ctr">
              <a:normAutofit fontScale="85000" lnSpcReduction="20000"/>
            </a:bodyPr>
            <a:lstStyle/>
            <a:p>
              <a:pPr algn="ctr"/>
              <a:r>
                <a:rPr lang="en-US" sz="2400" dirty="0"/>
                <a:t>f09-02</a:t>
              </a:r>
            </a:p>
          </p:txBody>
        </p:sp>
      </p:grpSp>
      <p:sp>
        <p:nvSpPr>
          <p:cNvPr id="9" name="Slide Number Placeholder 8">
            <a:extLst>
              <a:ext uri="{FF2B5EF4-FFF2-40B4-BE49-F238E27FC236}">
                <a16:creationId xmlns:a16="http://schemas.microsoft.com/office/drawing/2014/main" id="{F496B278-694E-F82A-AE7C-997203E03781}"/>
              </a:ext>
            </a:extLst>
          </p:cNvPr>
          <p:cNvSpPr>
            <a:spLocks noGrp="1"/>
          </p:cNvSpPr>
          <p:nvPr>
            <p:ph type="sldNum" sz="quarter" idx="12"/>
          </p:nvPr>
        </p:nvSpPr>
        <p:spPr/>
        <p:txBody>
          <a:bodyPr/>
          <a:lstStyle/>
          <a:p>
            <a:fld id="{DD40C559-0D42-4D76-92B1-8C19F3BDA397}" type="slidenum">
              <a:rPr lang="en-US" smtClean="0"/>
              <a:t>9</a:t>
            </a:fld>
            <a:endParaRPr lang="en-US"/>
          </a:p>
        </p:txBody>
      </p:sp>
    </p:spTree>
    <p:extLst>
      <p:ext uri="{BB962C8B-B14F-4D97-AF65-F5344CB8AC3E}">
        <p14:creationId xmlns:p14="http://schemas.microsoft.com/office/powerpoint/2010/main" val="191997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Geometric annual presentation</Template>
  <TotalTime>12490</TotalTime>
  <Words>9496</Words>
  <Application>Microsoft Macintosh PowerPoint</Application>
  <PresentationFormat>Widescreen</PresentationFormat>
  <Paragraphs>690</Paragraphs>
  <Slides>73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73</vt:i4>
      </vt:variant>
    </vt:vector>
  </HeadingPairs>
  <TitlesOfParts>
    <vt:vector size="82" baseType="lpstr">
      <vt:lpstr>Arial</vt:lpstr>
      <vt:lpstr>Calibri</vt:lpstr>
      <vt:lpstr>Calibri Light</vt:lpstr>
      <vt:lpstr>Menlo</vt:lpstr>
      <vt:lpstr>NotoSerif</vt:lpstr>
      <vt:lpstr>Palatino</vt:lpstr>
      <vt:lpstr>System Font Regular</vt:lpstr>
      <vt:lpstr>Wingdings</vt:lpstr>
      <vt:lpstr>Office Theme</vt:lpstr>
      <vt:lpstr>Business Intelligence Guidebook – From Data Integration to Analytics</vt:lpstr>
      <vt:lpstr>Chapter 9 Dimensional Modeling</vt:lpstr>
      <vt:lpstr>Outline</vt:lpstr>
      <vt:lpstr>Introduction to Dimensional Modeling</vt:lpstr>
      <vt:lpstr>High-Level View of a Dimensional Model </vt:lpstr>
      <vt:lpstr>High-Level View of a Dimensional Model (Example)</vt:lpstr>
      <vt:lpstr>Facts</vt:lpstr>
      <vt:lpstr>Facts (Cont.)</vt:lpstr>
      <vt:lpstr>Fact table – keys</vt:lpstr>
      <vt:lpstr>Fact table – keys (Cont.)</vt:lpstr>
      <vt:lpstr>Fact tables—primary key with degenerative dimensions</vt:lpstr>
      <vt:lpstr>Fact table – primary key is a surrogate key</vt:lpstr>
      <vt:lpstr>Fact table – measures</vt:lpstr>
      <vt:lpstr>Fact table - types of facts</vt:lpstr>
      <vt:lpstr>Fact table - types of facts (cont.)</vt:lpstr>
      <vt:lpstr>Dimensions</vt:lpstr>
      <vt:lpstr>Dimensions (cont.)</vt:lpstr>
      <vt:lpstr>Dimensions (cont.)</vt:lpstr>
      <vt:lpstr>Dimension Hierarchy</vt:lpstr>
      <vt:lpstr>Dimension keys</vt:lpstr>
      <vt:lpstr>Dimensions - surrogate and natural keys</vt:lpstr>
      <vt:lpstr>Dimensions - surrogate and natural keys (Cont.)</vt:lpstr>
      <vt:lpstr>Dimensions - surrogate and natural keys (Cont.)</vt:lpstr>
      <vt:lpstr>Dimensions - surrogate and natural keys (Cont.)</vt:lpstr>
      <vt:lpstr>Dimensions - surrogate and natural keys (Cont.)</vt:lpstr>
      <vt:lpstr>Dimensions – not null primary keys</vt:lpstr>
      <vt:lpstr>Dimensions – not null primary keys (Cont.)</vt:lpstr>
      <vt:lpstr>Schemas</vt:lpstr>
      <vt:lpstr>Star schema</vt:lpstr>
      <vt:lpstr>Star schema (Cont.)</vt:lpstr>
      <vt:lpstr>Star schema (Cont.)</vt:lpstr>
      <vt:lpstr>Snowflake schema</vt:lpstr>
      <vt:lpstr>Snowflake schema (Cont.)</vt:lpstr>
      <vt:lpstr>Multidimensional schema</vt:lpstr>
      <vt:lpstr>Multidimensional schema (Cont.)</vt:lpstr>
      <vt:lpstr>Multifact star models</vt:lpstr>
      <vt:lpstr>Multifact star models (Cont.)</vt:lpstr>
      <vt:lpstr>ER vs Dimensional Modeling</vt:lpstr>
      <vt:lpstr>ER vs Dimensional Modeling (Cont.)</vt:lpstr>
      <vt:lpstr>ER vs Dimensional Modeling (Cont.)</vt:lpstr>
      <vt:lpstr>ER vs Dimensional Modeling (Cont.)</vt:lpstr>
      <vt:lpstr>ER versus dimensional example</vt:lpstr>
      <vt:lpstr>Purpose of Dimensional Modeling</vt:lpstr>
      <vt:lpstr>Mapping to a business report</vt:lpstr>
      <vt:lpstr>Mapping to an OLAP analysis</vt:lpstr>
      <vt:lpstr>Types of fact tables</vt:lpstr>
      <vt:lpstr>Types of fact tables (Cont.)</vt:lpstr>
      <vt:lpstr>Achieving Consistency</vt:lpstr>
      <vt:lpstr>Achieving Consistency (Cont.)</vt:lpstr>
      <vt:lpstr>Achieving Consistency (Cont.)</vt:lpstr>
      <vt:lpstr>Achieving Consistency (Cont.)</vt:lpstr>
      <vt:lpstr>Advanced Dimensions and Facts </vt:lpstr>
      <vt:lpstr>Date dimension </vt:lpstr>
      <vt:lpstr>Date dimension (Cont.) </vt:lpstr>
      <vt:lpstr>Date dimension (Cont.) </vt:lpstr>
      <vt:lpstr>Date dimension (Cont.) </vt:lpstr>
      <vt:lpstr>Time Dimension </vt:lpstr>
      <vt:lpstr>Time-of-Day as a Fact</vt:lpstr>
      <vt:lpstr>Time as a dimension</vt:lpstr>
      <vt:lpstr>Time as a dimension - grain</vt:lpstr>
      <vt:lpstr>Time dimension – hour grain</vt:lpstr>
      <vt:lpstr>Time dimension – minute grain</vt:lpstr>
      <vt:lpstr>Time dimension with time bands</vt:lpstr>
      <vt:lpstr>Time dimension with time bands (Cont.)</vt:lpstr>
      <vt:lpstr>Date and Time Dimensions across Time Zones </vt:lpstr>
      <vt:lpstr>Role-playing dimension approaches</vt:lpstr>
      <vt:lpstr>Role-playing dimension approaches</vt:lpstr>
      <vt:lpstr>Degenerative dimensions</vt:lpstr>
      <vt:lpstr>Event Tables</vt:lpstr>
      <vt:lpstr>Event table example</vt:lpstr>
      <vt:lpstr>Consolidated Fact Tables</vt:lpstr>
      <vt:lpstr>Consolidated Fact Tables (Cont.)</vt:lpstr>
      <vt:lpstr>Dimensional modeling recap</vt:lpstr>
    </vt:vector>
  </TitlesOfParts>
  <Company>MInerva Solutions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Intelligence Guidebook</dc:title>
  <dc:creator>andrea harris</dc:creator>
  <cp:lastModifiedBy>Microsoft Office User</cp:lastModifiedBy>
  <cp:revision>220</cp:revision>
  <dcterms:created xsi:type="dcterms:W3CDTF">2015-03-20T17:31:54Z</dcterms:created>
  <dcterms:modified xsi:type="dcterms:W3CDTF">2024-02-05T17:47:45Z</dcterms:modified>
</cp:coreProperties>
</file>